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99BCE-01D3-47F1-A1EB-AE90F63AF93D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D34CF-BE56-4A7A-8146-C5529A9A6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230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CC9A3-935A-4BA7-9F15-D8B5FC56F01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32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5815-EA0D-4F49-8C8A-BA7D684E3D57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D86E-202D-406F-B34D-C3A908480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96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5815-EA0D-4F49-8C8A-BA7D684E3D57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D86E-202D-406F-B34D-C3A908480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748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5815-EA0D-4F49-8C8A-BA7D684E3D57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D86E-202D-406F-B34D-C3A908480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22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5815-EA0D-4F49-8C8A-BA7D684E3D57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D86E-202D-406F-B34D-C3A908480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843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5815-EA0D-4F49-8C8A-BA7D684E3D57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D86E-202D-406F-B34D-C3A908480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098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5815-EA0D-4F49-8C8A-BA7D684E3D57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D86E-202D-406F-B34D-C3A908480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3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5815-EA0D-4F49-8C8A-BA7D684E3D57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D86E-202D-406F-B34D-C3A908480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5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5815-EA0D-4F49-8C8A-BA7D684E3D57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D86E-202D-406F-B34D-C3A908480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31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5815-EA0D-4F49-8C8A-BA7D684E3D57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D86E-202D-406F-B34D-C3A908480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858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5815-EA0D-4F49-8C8A-BA7D684E3D57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D86E-202D-406F-B34D-C3A908480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1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5815-EA0D-4F49-8C8A-BA7D684E3D57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D86E-202D-406F-B34D-C3A908480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1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35815-EA0D-4F49-8C8A-BA7D684E3D57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8D86E-202D-406F-B34D-C3A908480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66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1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9560"/>
            <a:ext cx="7620000" cy="1920240"/>
          </a:xfrm>
        </p:spPr>
        <p:txBody>
          <a:bodyPr>
            <a:normAutofit/>
          </a:bodyPr>
          <a:lstStyle/>
          <a:p>
            <a:r>
              <a:rPr lang="en-US" sz="3100" b="1" dirty="0" smtClean="0"/>
              <a:t>DATA PRIVACY FOR A SECURED SUSTAINABLE NATIONAL DEVELOPMENT:</a:t>
            </a:r>
            <a:br>
              <a:rPr lang="en-US" sz="3100" b="1" dirty="0" smtClean="0"/>
            </a:br>
            <a:r>
              <a:rPr lang="en-US" sz="3100" b="1" dirty="0" smtClean="0"/>
              <a:t> FOCUS ON THE GRASSROOT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en-US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altLang="en-US" sz="4400" b="1" dirty="0" smtClean="0">
                <a:solidFill>
                  <a:srgbClr val="C00000"/>
                </a:solidFill>
              </a:rPr>
              <a:t>TOKUNBO SMITH FIIM, FITAD, FICM, CDPSE</a:t>
            </a:r>
          </a:p>
          <a:p>
            <a:pPr marL="0" indent="0" algn="ctr">
              <a:buNone/>
            </a:pPr>
            <a:r>
              <a:rPr lang="en-US" altLang="en-US" sz="4400" b="1" dirty="0" smtClean="0">
                <a:solidFill>
                  <a:srgbClr val="C00000"/>
                </a:solidFill>
              </a:rPr>
              <a:t>Managing Consultant </a:t>
            </a:r>
          </a:p>
          <a:p>
            <a:pPr marL="0" indent="0" algn="ctr">
              <a:buNone/>
            </a:pPr>
            <a:r>
              <a:rPr lang="en-US" altLang="en-US" sz="4400" b="1" dirty="0" smtClean="0">
                <a:solidFill>
                  <a:srgbClr val="C00000"/>
                </a:solidFill>
              </a:rPr>
              <a:t>T&amp;Y Information Management Services Limited</a:t>
            </a:r>
            <a:endParaRPr lang="en-US" altLang="en-US" sz="4400" dirty="0" smtClean="0"/>
          </a:p>
          <a:p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31056" cy="831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 descr="C:\Users\TOKUNBO SMITH\AppData\Local\Packages\5319275A.WhatsAppDesktop_cv1g1gvanyjgm\TempState\30C0EBDB79F4FB7F85EAE27F2534EA1E\WhatsApp Image 2023-08-14 at 12.54.43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3260" y="38100"/>
            <a:ext cx="828040" cy="7848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AutoShape 5" descr="Safeguarding Privacy: A Descriptive Analysis Of The Nigeria Data Protection  Act, 2023 - LawPavilion Blo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933700"/>
            <a:ext cx="1823811" cy="102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2614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object 2"/>
          <p:cNvSpPr txBox="1"/>
          <p:nvPr/>
        </p:nvSpPr>
        <p:spPr>
          <a:xfrm>
            <a:off x="4874895" y="745646"/>
            <a:ext cx="3812476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dirty="0">
                <a:solidFill>
                  <a:srgbClr val="252525"/>
                </a:solidFill>
                <a:latin typeface="Arial MT"/>
                <a:cs typeface="Arial MT"/>
              </a:rPr>
              <a:t>Sensitive</a:t>
            </a:r>
            <a:r>
              <a:rPr sz="2800" spc="-25" dirty="0">
                <a:solidFill>
                  <a:srgbClr val="252525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252525"/>
                </a:solidFill>
                <a:latin typeface="Arial MT"/>
                <a:cs typeface="Arial MT"/>
              </a:rPr>
              <a:t>Personal</a:t>
            </a:r>
            <a:r>
              <a:rPr sz="2800" spc="-15" dirty="0">
                <a:solidFill>
                  <a:srgbClr val="252525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252525"/>
                </a:solidFill>
                <a:latin typeface="Arial MT"/>
                <a:cs typeface="Arial MT"/>
              </a:rPr>
              <a:t>Data</a:t>
            </a:r>
            <a:endParaRPr sz="2800" dirty="0">
              <a:solidFill>
                <a:prstClr val="black"/>
              </a:solidFill>
              <a:latin typeface="Arial MT"/>
              <a:cs typeface="Arial MT"/>
            </a:endParaRPr>
          </a:p>
        </p:txBody>
      </p:sp>
      <p:grpSp>
        <p:nvGrpSpPr>
          <p:cNvPr id="41" name="object 3"/>
          <p:cNvGrpSpPr/>
          <p:nvPr/>
        </p:nvGrpSpPr>
        <p:grpSpPr>
          <a:xfrm>
            <a:off x="602362" y="1293875"/>
            <a:ext cx="7940516" cy="5267325"/>
            <a:chOff x="803148" y="1293875"/>
            <a:chExt cx="10587355" cy="5267325"/>
          </a:xfrm>
        </p:grpSpPr>
        <p:sp>
          <p:nvSpPr>
            <p:cNvPr id="1048643" name="object 4"/>
            <p:cNvSpPr/>
            <p:nvPr/>
          </p:nvSpPr>
          <p:spPr>
            <a:xfrm>
              <a:off x="835914" y="1395221"/>
              <a:ext cx="5062855" cy="955675"/>
            </a:xfrm>
            <a:custGeom>
              <a:avLst/>
              <a:gdLst/>
              <a:ahLst/>
              <a:cxnLst/>
              <a:rect l="l" t="t" r="r" b="b"/>
              <a:pathLst>
                <a:path w="5062855" h="955675">
                  <a:moveTo>
                    <a:pt x="5062728" y="0"/>
                  </a:moveTo>
                  <a:lnTo>
                    <a:pt x="0" y="0"/>
                  </a:lnTo>
                  <a:lnTo>
                    <a:pt x="0" y="585978"/>
                  </a:lnTo>
                  <a:lnTo>
                    <a:pt x="0" y="955548"/>
                  </a:lnTo>
                  <a:lnTo>
                    <a:pt x="5062728" y="955548"/>
                  </a:lnTo>
                  <a:lnTo>
                    <a:pt x="5062728" y="585978"/>
                  </a:lnTo>
                  <a:lnTo>
                    <a:pt x="50627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44" name="object 5"/>
            <p:cNvSpPr/>
            <p:nvPr/>
          </p:nvSpPr>
          <p:spPr>
            <a:xfrm>
              <a:off x="835914" y="1395221"/>
              <a:ext cx="5062855" cy="955675"/>
            </a:xfrm>
            <a:custGeom>
              <a:avLst/>
              <a:gdLst/>
              <a:ahLst/>
              <a:cxnLst/>
              <a:rect l="l" t="t" r="r" b="b"/>
              <a:pathLst>
                <a:path w="5062855" h="955675">
                  <a:moveTo>
                    <a:pt x="0" y="955548"/>
                  </a:moveTo>
                  <a:lnTo>
                    <a:pt x="5062728" y="955548"/>
                  </a:lnTo>
                  <a:lnTo>
                    <a:pt x="5062728" y="0"/>
                  </a:lnTo>
                  <a:lnTo>
                    <a:pt x="0" y="0"/>
                  </a:lnTo>
                  <a:lnTo>
                    <a:pt x="0" y="955548"/>
                  </a:lnTo>
                  <a:close/>
                </a:path>
              </a:pathLst>
            </a:custGeom>
            <a:ln w="38100">
              <a:solidFill>
                <a:srgbClr val="15A085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45" name="object 6"/>
            <p:cNvSpPr/>
            <p:nvPr/>
          </p:nvSpPr>
          <p:spPr>
            <a:xfrm>
              <a:off x="6308598" y="1407413"/>
              <a:ext cx="5062855" cy="914400"/>
            </a:xfrm>
            <a:custGeom>
              <a:avLst/>
              <a:gdLst/>
              <a:ahLst/>
              <a:cxnLst/>
              <a:rect l="l" t="t" r="r" b="b"/>
              <a:pathLst>
                <a:path w="5062855" h="914400">
                  <a:moveTo>
                    <a:pt x="5062728" y="0"/>
                  </a:moveTo>
                  <a:lnTo>
                    <a:pt x="0" y="0"/>
                  </a:lnTo>
                  <a:lnTo>
                    <a:pt x="0" y="599694"/>
                  </a:lnTo>
                  <a:lnTo>
                    <a:pt x="0" y="914400"/>
                  </a:lnTo>
                  <a:lnTo>
                    <a:pt x="5062728" y="914400"/>
                  </a:lnTo>
                  <a:lnTo>
                    <a:pt x="5062728" y="599694"/>
                  </a:lnTo>
                  <a:lnTo>
                    <a:pt x="50627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46" name="object 7"/>
            <p:cNvSpPr/>
            <p:nvPr/>
          </p:nvSpPr>
          <p:spPr>
            <a:xfrm>
              <a:off x="6308598" y="1407413"/>
              <a:ext cx="5062855" cy="914400"/>
            </a:xfrm>
            <a:custGeom>
              <a:avLst/>
              <a:gdLst/>
              <a:ahLst/>
              <a:cxnLst/>
              <a:rect l="l" t="t" r="r" b="b"/>
              <a:pathLst>
                <a:path w="5062855" h="914400">
                  <a:moveTo>
                    <a:pt x="0" y="914400"/>
                  </a:moveTo>
                  <a:lnTo>
                    <a:pt x="5062728" y="914400"/>
                  </a:lnTo>
                  <a:lnTo>
                    <a:pt x="5062728" y="0"/>
                  </a:lnTo>
                  <a:lnTo>
                    <a:pt x="0" y="0"/>
                  </a:lnTo>
                  <a:lnTo>
                    <a:pt x="0" y="914400"/>
                  </a:lnTo>
                  <a:close/>
                </a:path>
              </a:pathLst>
            </a:custGeom>
            <a:ln w="38100">
              <a:solidFill>
                <a:srgbClr val="009999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47" name="object 8"/>
            <p:cNvSpPr/>
            <p:nvPr/>
          </p:nvSpPr>
          <p:spPr>
            <a:xfrm>
              <a:off x="822185" y="3528821"/>
              <a:ext cx="5062855" cy="904240"/>
            </a:xfrm>
            <a:custGeom>
              <a:avLst/>
              <a:gdLst/>
              <a:ahLst/>
              <a:cxnLst/>
              <a:rect l="l" t="t" r="r" b="b"/>
              <a:pathLst>
                <a:path w="5062855" h="904239">
                  <a:moveTo>
                    <a:pt x="5062740" y="0"/>
                  </a:moveTo>
                  <a:lnTo>
                    <a:pt x="0" y="0"/>
                  </a:lnTo>
                  <a:lnTo>
                    <a:pt x="0" y="614934"/>
                  </a:lnTo>
                  <a:lnTo>
                    <a:pt x="0" y="903732"/>
                  </a:lnTo>
                  <a:lnTo>
                    <a:pt x="5062740" y="903732"/>
                  </a:lnTo>
                  <a:lnTo>
                    <a:pt x="5062740" y="614934"/>
                  </a:lnTo>
                  <a:lnTo>
                    <a:pt x="50627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48" name="object 9"/>
            <p:cNvSpPr/>
            <p:nvPr/>
          </p:nvSpPr>
          <p:spPr>
            <a:xfrm>
              <a:off x="822198" y="3528821"/>
              <a:ext cx="5062855" cy="904240"/>
            </a:xfrm>
            <a:custGeom>
              <a:avLst/>
              <a:gdLst/>
              <a:ahLst/>
              <a:cxnLst/>
              <a:rect l="l" t="t" r="r" b="b"/>
              <a:pathLst>
                <a:path w="5062855" h="904239">
                  <a:moveTo>
                    <a:pt x="0" y="903732"/>
                  </a:moveTo>
                  <a:lnTo>
                    <a:pt x="5062728" y="903732"/>
                  </a:lnTo>
                  <a:lnTo>
                    <a:pt x="5062728" y="0"/>
                  </a:lnTo>
                  <a:lnTo>
                    <a:pt x="0" y="0"/>
                  </a:lnTo>
                  <a:lnTo>
                    <a:pt x="0" y="903732"/>
                  </a:lnTo>
                  <a:close/>
                </a:path>
              </a:pathLst>
            </a:custGeom>
            <a:ln w="38100">
              <a:solidFill>
                <a:srgbClr val="92D05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49" name="object 10"/>
            <p:cNvSpPr/>
            <p:nvPr/>
          </p:nvSpPr>
          <p:spPr>
            <a:xfrm>
              <a:off x="6281166" y="3545585"/>
              <a:ext cx="5061585" cy="901065"/>
            </a:xfrm>
            <a:custGeom>
              <a:avLst/>
              <a:gdLst/>
              <a:ahLst/>
              <a:cxnLst/>
              <a:rect l="l" t="t" r="r" b="b"/>
              <a:pathLst>
                <a:path w="5061584" h="901064">
                  <a:moveTo>
                    <a:pt x="5061191" y="0"/>
                  </a:moveTo>
                  <a:lnTo>
                    <a:pt x="0" y="0"/>
                  </a:lnTo>
                  <a:lnTo>
                    <a:pt x="0" y="607314"/>
                  </a:lnTo>
                  <a:lnTo>
                    <a:pt x="0" y="900684"/>
                  </a:lnTo>
                  <a:lnTo>
                    <a:pt x="5061191" y="900684"/>
                  </a:lnTo>
                  <a:lnTo>
                    <a:pt x="5061191" y="607314"/>
                  </a:lnTo>
                  <a:lnTo>
                    <a:pt x="50611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50" name="object 11"/>
            <p:cNvSpPr/>
            <p:nvPr/>
          </p:nvSpPr>
          <p:spPr>
            <a:xfrm>
              <a:off x="6281165" y="3545586"/>
              <a:ext cx="5061585" cy="901065"/>
            </a:xfrm>
            <a:custGeom>
              <a:avLst/>
              <a:gdLst/>
              <a:ahLst/>
              <a:cxnLst/>
              <a:rect l="l" t="t" r="r" b="b"/>
              <a:pathLst>
                <a:path w="5061584" h="901064">
                  <a:moveTo>
                    <a:pt x="0" y="900683"/>
                  </a:moveTo>
                  <a:lnTo>
                    <a:pt x="5061203" y="900683"/>
                  </a:lnTo>
                  <a:lnTo>
                    <a:pt x="5061203" y="0"/>
                  </a:lnTo>
                  <a:lnTo>
                    <a:pt x="0" y="0"/>
                  </a:lnTo>
                  <a:lnTo>
                    <a:pt x="0" y="900683"/>
                  </a:lnTo>
                  <a:close/>
                </a:path>
              </a:pathLst>
            </a:custGeom>
            <a:ln w="38100">
              <a:solidFill>
                <a:srgbClr val="92D05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51" name="object 12"/>
            <p:cNvSpPr/>
            <p:nvPr/>
          </p:nvSpPr>
          <p:spPr>
            <a:xfrm>
              <a:off x="864870" y="5662434"/>
              <a:ext cx="5062855" cy="879475"/>
            </a:xfrm>
            <a:custGeom>
              <a:avLst/>
              <a:gdLst/>
              <a:ahLst/>
              <a:cxnLst/>
              <a:rect l="l" t="t" r="r" b="b"/>
              <a:pathLst>
                <a:path w="5062855" h="879475">
                  <a:moveTo>
                    <a:pt x="5062728" y="0"/>
                  </a:moveTo>
                  <a:lnTo>
                    <a:pt x="0" y="0"/>
                  </a:lnTo>
                  <a:lnTo>
                    <a:pt x="0" y="613397"/>
                  </a:lnTo>
                  <a:lnTo>
                    <a:pt x="0" y="879335"/>
                  </a:lnTo>
                  <a:lnTo>
                    <a:pt x="5062728" y="879335"/>
                  </a:lnTo>
                  <a:lnTo>
                    <a:pt x="5062728" y="613397"/>
                  </a:lnTo>
                  <a:lnTo>
                    <a:pt x="50627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52" name="object 13"/>
            <p:cNvSpPr/>
            <p:nvPr/>
          </p:nvSpPr>
          <p:spPr>
            <a:xfrm>
              <a:off x="864870" y="5662422"/>
              <a:ext cx="5062855" cy="879475"/>
            </a:xfrm>
            <a:custGeom>
              <a:avLst/>
              <a:gdLst/>
              <a:ahLst/>
              <a:cxnLst/>
              <a:rect l="l" t="t" r="r" b="b"/>
              <a:pathLst>
                <a:path w="5062855" h="879475">
                  <a:moveTo>
                    <a:pt x="0" y="879347"/>
                  </a:moveTo>
                  <a:lnTo>
                    <a:pt x="5062728" y="879347"/>
                  </a:lnTo>
                  <a:lnTo>
                    <a:pt x="5062728" y="0"/>
                  </a:lnTo>
                  <a:lnTo>
                    <a:pt x="0" y="0"/>
                  </a:lnTo>
                  <a:lnTo>
                    <a:pt x="0" y="879347"/>
                  </a:lnTo>
                  <a:close/>
                </a:path>
              </a:pathLst>
            </a:custGeom>
            <a:ln w="38100">
              <a:solidFill>
                <a:srgbClr val="009FEB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53" name="object 14"/>
            <p:cNvSpPr/>
            <p:nvPr/>
          </p:nvSpPr>
          <p:spPr>
            <a:xfrm>
              <a:off x="6308598" y="5648705"/>
              <a:ext cx="5062855" cy="893444"/>
            </a:xfrm>
            <a:custGeom>
              <a:avLst/>
              <a:gdLst/>
              <a:ahLst/>
              <a:cxnLst/>
              <a:rect l="l" t="t" r="r" b="b"/>
              <a:pathLst>
                <a:path w="5062855" h="893445">
                  <a:moveTo>
                    <a:pt x="5062728" y="0"/>
                  </a:moveTo>
                  <a:lnTo>
                    <a:pt x="0" y="0"/>
                  </a:lnTo>
                  <a:lnTo>
                    <a:pt x="0" y="543306"/>
                  </a:lnTo>
                  <a:lnTo>
                    <a:pt x="0" y="893064"/>
                  </a:lnTo>
                  <a:lnTo>
                    <a:pt x="5062728" y="893064"/>
                  </a:lnTo>
                  <a:lnTo>
                    <a:pt x="5062728" y="543306"/>
                  </a:lnTo>
                  <a:lnTo>
                    <a:pt x="50627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54" name="object 15"/>
            <p:cNvSpPr/>
            <p:nvPr/>
          </p:nvSpPr>
          <p:spPr>
            <a:xfrm>
              <a:off x="6308598" y="5648705"/>
              <a:ext cx="5062855" cy="893444"/>
            </a:xfrm>
            <a:custGeom>
              <a:avLst/>
              <a:gdLst/>
              <a:ahLst/>
              <a:cxnLst/>
              <a:rect l="l" t="t" r="r" b="b"/>
              <a:pathLst>
                <a:path w="5062855" h="893445">
                  <a:moveTo>
                    <a:pt x="0" y="893064"/>
                  </a:moveTo>
                  <a:lnTo>
                    <a:pt x="5062728" y="893064"/>
                  </a:lnTo>
                  <a:lnTo>
                    <a:pt x="5062728" y="0"/>
                  </a:lnTo>
                  <a:lnTo>
                    <a:pt x="0" y="0"/>
                  </a:lnTo>
                  <a:lnTo>
                    <a:pt x="0" y="893064"/>
                  </a:lnTo>
                  <a:close/>
                </a:path>
              </a:pathLst>
            </a:custGeom>
            <a:ln w="38100">
              <a:solidFill>
                <a:srgbClr val="00AFEF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55" name="object 16"/>
            <p:cNvSpPr/>
            <p:nvPr/>
          </p:nvSpPr>
          <p:spPr>
            <a:xfrm>
              <a:off x="967740" y="1293875"/>
              <a:ext cx="835660" cy="802005"/>
            </a:xfrm>
            <a:custGeom>
              <a:avLst/>
              <a:gdLst/>
              <a:ahLst/>
              <a:cxnLst/>
              <a:rect l="l" t="t" r="r" b="b"/>
              <a:pathLst>
                <a:path w="835660" h="802005">
                  <a:moveTo>
                    <a:pt x="835152" y="687324"/>
                  </a:moveTo>
                  <a:lnTo>
                    <a:pt x="809244" y="680237"/>
                  </a:lnTo>
                  <a:lnTo>
                    <a:pt x="809244" y="0"/>
                  </a:lnTo>
                  <a:lnTo>
                    <a:pt x="0" y="0"/>
                  </a:lnTo>
                  <a:lnTo>
                    <a:pt x="0" y="687324"/>
                  </a:lnTo>
                  <a:lnTo>
                    <a:pt x="0" y="801624"/>
                  </a:lnTo>
                  <a:lnTo>
                    <a:pt x="417576" y="687324"/>
                  </a:lnTo>
                  <a:lnTo>
                    <a:pt x="835152" y="801624"/>
                  </a:lnTo>
                  <a:lnTo>
                    <a:pt x="835152" y="687324"/>
                  </a:lnTo>
                  <a:close/>
                </a:path>
              </a:pathLst>
            </a:custGeom>
            <a:solidFill>
              <a:srgbClr val="15A085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56" name="object 17"/>
            <p:cNvSpPr/>
            <p:nvPr/>
          </p:nvSpPr>
          <p:spPr>
            <a:xfrm>
              <a:off x="1004316" y="3453383"/>
              <a:ext cx="797560" cy="805180"/>
            </a:xfrm>
            <a:custGeom>
              <a:avLst/>
              <a:gdLst/>
              <a:ahLst/>
              <a:cxnLst/>
              <a:rect l="l" t="t" r="r" b="b"/>
              <a:pathLst>
                <a:path w="797560" h="805179">
                  <a:moveTo>
                    <a:pt x="797052" y="689610"/>
                  </a:moveTo>
                  <a:lnTo>
                    <a:pt x="790956" y="687857"/>
                  </a:lnTo>
                  <a:lnTo>
                    <a:pt x="790956" y="0"/>
                  </a:lnTo>
                  <a:lnTo>
                    <a:pt x="0" y="0"/>
                  </a:lnTo>
                  <a:lnTo>
                    <a:pt x="0" y="689610"/>
                  </a:lnTo>
                  <a:lnTo>
                    <a:pt x="0" y="690372"/>
                  </a:lnTo>
                  <a:lnTo>
                    <a:pt x="0" y="804672"/>
                  </a:lnTo>
                  <a:lnTo>
                    <a:pt x="395884" y="690372"/>
                  </a:lnTo>
                  <a:lnTo>
                    <a:pt x="401154" y="690372"/>
                  </a:lnTo>
                  <a:lnTo>
                    <a:pt x="797052" y="804672"/>
                  </a:lnTo>
                  <a:lnTo>
                    <a:pt x="797052" y="68961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57" name="object 18"/>
            <p:cNvSpPr/>
            <p:nvPr/>
          </p:nvSpPr>
          <p:spPr>
            <a:xfrm>
              <a:off x="943356" y="5585459"/>
              <a:ext cx="786765" cy="805180"/>
            </a:xfrm>
            <a:custGeom>
              <a:avLst/>
              <a:gdLst/>
              <a:ahLst/>
              <a:cxnLst/>
              <a:rect l="l" t="t" r="r" b="b"/>
              <a:pathLst>
                <a:path w="786764" h="805179">
                  <a:moveTo>
                    <a:pt x="786384" y="689610"/>
                  </a:moveTo>
                  <a:lnTo>
                    <a:pt x="781812" y="688276"/>
                  </a:lnTo>
                  <a:lnTo>
                    <a:pt x="781812" y="0"/>
                  </a:lnTo>
                  <a:lnTo>
                    <a:pt x="0" y="0"/>
                  </a:lnTo>
                  <a:lnTo>
                    <a:pt x="0" y="689610"/>
                  </a:lnTo>
                  <a:lnTo>
                    <a:pt x="0" y="690372"/>
                  </a:lnTo>
                  <a:lnTo>
                    <a:pt x="0" y="804672"/>
                  </a:lnTo>
                  <a:lnTo>
                    <a:pt x="390575" y="690372"/>
                  </a:lnTo>
                  <a:lnTo>
                    <a:pt x="395795" y="690372"/>
                  </a:lnTo>
                  <a:lnTo>
                    <a:pt x="786384" y="804672"/>
                  </a:lnTo>
                  <a:lnTo>
                    <a:pt x="786384" y="689610"/>
                  </a:lnTo>
                  <a:close/>
                </a:path>
              </a:pathLst>
            </a:custGeom>
            <a:solidFill>
              <a:srgbClr val="009FEB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58" name="object 19"/>
            <p:cNvSpPr/>
            <p:nvPr/>
          </p:nvSpPr>
          <p:spPr>
            <a:xfrm>
              <a:off x="6452616" y="1306080"/>
              <a:ext cx="693420" cy="818515"/>
            </a:xfrm>
            <a:custGeom>
              <a:avLst/>
              <a:gdLst/>
              <a:ahLst/>
              <a:cxnLst/>
              <a:rect l="l" t="t" r="r" b="b"/>
              <a:pathLst>
                <a:path w="693420" h="818514">
                  <a:moveTo>
                    <a:pt x="693420" y="701027"/>
                  </a:moveTo>
                  <a:lnTo>
                    <a:pt x="688835" y="699477"/>
                  </a:lnTo>
                  <a:lnTo>
                    <a:pt x="688835" y="0"/>
                  </a:lnTo>
                  <a:lnTo>
                    <a:pt x="0" y="0"/>
                  </a:lnTo>
                  <a:lnTo>
                    <a:pt x="0" y="701027"/>
                  </a:lnTo>
                  <a:lnTo>
                    <a:pt x="0" y="818375"/>
                  </a:lnTo>
                  <a:lnTo>
                    <a:pt x="346710" y="701027"/>
                  </a:lnTo>
                  <a:lnTo>
                    <a:pt x="693420" y="818375"/>
                  </a:lnTo>
                  <a:lnTo>
                    <a:pt x="693420" y="701027"/>
                  </a:lnTo>
                  <a:close/>
                </a:path>
              </a:pathLst>
            </a:custGeom>
            <a:solidFill>
              <a:srgbClr val="009999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59" name="object 20"/>
            <p:cNvSpPr/>
            <p:nvPr/>
          </p:nvSpPr>
          <p:spPr>
            <a:xfrm>
              <a:off x="6420612" y="3438143"/>
              <a:ext cx="739140" cy="833755"/>
            </a:xfrm>
            <a:custGeom>
              <a:avLst/>
              <a:gdLst/>
              <a:ahLst/>
              <a:cxnLst/>
              <a:rect l="l" t="t" r="r" b="b"/>
              <a:pathLst>
                <a:path w="739140" h="833754">
                  <a:moveTo>
                    <a:pt x="739140" y="714756"/>
                  </a:moveTo>
                  <a:lnTo>
                    <a:pt x="734568" y="713295"/>
                  </a:lnTo>
                  <a:lnTo>
                    <a:pt x="734568" y="0"/>
                  </a:lnTo>
                  <a:lnTo>
                    <a:pt x="0" y="0"/>
                  </a:lnTo>
                  <a:lnTo>
                    <a:pt x="0" y="714756"/>
                  </a:lnTo>
                  <a:lnTo>
                    <a:pt x="0" y="833628"/>
                  </a:lnTo>
                  <a:lnTo>
                    <a:pt x="369570" y="714756"/>
                  </a:lnTo>
                  <a:lnTo>
                    <a:pt x="739140" y="833628"/>
                  </a:lnTo>
                  <a:lnTo>
                    <a:pt x="739140" y="714756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60" name="object 21"/>
            <p:cNvSpPr/>
            <p:nvPr/>
          </p:nvSpPr>
          <p:spPr>
            <a:xfrm>
              <a:off x="6457188" y="6080760"/>
              <a:ext cx="802005" cy="220979"/>
            </a:xfrm>
            <a:custGeom>
              <a:avLst/>
              <a:gdLst/>
              <a:ahLst/>
              <a:cxnLst/>
              <a:rect l="l" t="t" r="r" b="b"/>
              <a:pathLst>
                <a:path w="802004" h="220979">
                  <a:moveTo>
                    <a:pt x="400812" y="0"/>
                  </a:moveTo>
                  <a:lnTo>
                    <a:pt x="0" y="110489"/>
                  </a:lnTo>
                  <a:lnTo>
                    <a:pt x="0" y="220979"/>
                  </a:lnTo>
                  <a:lnTo>
                    <a:pt x="400812" y="110489"/>
                  </a:lnTo>
                  <a:lnTo>
                    <a:pt x="801623" y="220979"/>
                  </a:lnTo>
                  <a:lnTo>
                    <a:pt x="801623" y="110489"/>
                  </a:lnTo>
                  <a:lnTo>
                    <a:pt x="400812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61" name="object 22"/>
            <p:cNvSpPr/>
            <p:nvPr/>
          </p:nvSpPr>
          <p:spPr>
            <a:xfrm>
              <a:off x="6457188" y="6080760"/>
              <a:ext cx="802005" cy="220979"/>
            </a:xfrm>
            <a:custGeom>
              <a:avLst/>
              <a:gdLst/>
              <a:ahLst/>
              <a:cxnLst/>
              <a:rect l="l" t="t" r="r" b="b"/>
              <a:pathLst>
                <a:path w="802004" h="220979">
                  <a:moveTo>
                    <a:pt x="0" y="220979"/>
                  </a:moveTo>
                  <a:lnTo>
                    <a:pt x="0" y="110489"/>
                  </a:lnTo>
                  <a:lnTo>
                    <a:pt x="400812" y="0"/>
                  </a:lnTo>
                  <a:lnTo>
                    <a:pt x="801623" y="110489"/>
                  </a:lnTo>
                  <a:lnTo>
                    <a:pt x="801623" y="220979"/>
                  </a:lnTo>
                  <a:lnTo>
                    <a:pt x="400812" y="110489"/>
                  </a:lnTo>
                  <a:lnTo>
                    <a:pt x="0" y="220979"/>
                  </a:lnTo>
                  <a:close/>
                </a:path>
              </a:pathLst>
            </a:custGeom>
            <a:ln w="12192">
              <a:solidFill>
                <a:srgbClr val="00AFEF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62" name="object 23"/>
            <p:cNvSpPr/>
            <p:nvPr/>
          </p:nvSpPr>
          <p:spPr>
            <a:xfrm>
              <a:off x="6457188" y="5529072"/>
              <a:ext cx="795655" cy="662940"/>
            </a:xfrm>
            <a:custGeom>
              <a:avLst/>
              <a:gdLst/>
              <a:ahLst/>
              <a:cxnLst/>
              <a:rect l="l" t="t" r="r" b="b"/>
              <a:pathLst>
                <a:path w="795654" h="662939">
                  <a:moveTo>
                    <a:pt x="795528" y="0"/>
                  </a:moveTo>
                  <a:lnTo>
                    <a:pt x="0" y="0"/>
                  </a:lnTo>
                  <a:lnTo>
                    <a:pt x="0" y="662939"/>
                  </a:lnTo>
                  <a:lnTo>
                    <a:pt x="795528" y="662939"/>
                  </a:lnTo>
                  <a:lnTo>
                    <a:pt x="795528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63" name="object 24"/>
            <p:cNvSpPr/>
            <p:nvPr/>
          </p:nvSpPr>
          <p:spPr>
            <a:xfrm>
              <a:off x="6457188" y="5529072"/>
              <a:ext cx="795655" cy="662940"/>
            </a:xfrm>
            <a:custGeom>
              <a:avLst/>
              <a:gdLst/>
              <a:ahLst/>
              <a:cxnLst/>
              <a:rect l="l" t="t" r="r" b="b"/>
              <a:pathLst>
                <a:path w="795654" h="662939">
                  <a:moveTo>
                    <a:pt x="0" y="662939"/>
                  </a:moveTo>
                  <a:lnTo>
                    <a:pt x="795528" y="662939"/>
                  </a:lnTo>
                  <a:lnTo>
                    <a:pt x="795528" y="0"/>
                  </a:lnTo>
                  <a:lnTo>
                    <a:pt x="0" y="0"/>
                  </a:lnTo>
                  <a:lnTo>
                    <a:pt x="0" y="662939"/>
                  </a:lnTo>
                  <a:close/>
                </a:path>
              </a:pathLst>
            </a:custGeom>
            <a:ln w="12192">
              <a:solidFill>
                <a:srgbClr val="00AFEF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</p:grpSp>
      <p:sp>
        <p:nvSpPr>
          <p:cNvPr id="1048664" name="object 25"/>
          <p:cNvSpPr txBox="1"/>
          <p:nvPr/>
        </p:nvSpPr>
        <p:spPr>
          <a:xfrm>
            <a:off x="1484186" y="1529588"/>
            <a:ext cx="1716213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spc="-5" dirty="0">
                <a:solidFill>
                  <a:prstClr val="black"/>
                </a:solidFill>
                <a:latin typeface="Arial MT"/>
                <a:cs typeface="Arial MT"/>
              </a:rPr>
              <a:t>Name</a:t>
            </a:r>
            <a:endParaRPr sz="2800" dirty="0">
              <a:solidFill>
                <a:prstClr val="black"/>
              </a:solidFill>
              <a:latin typeface="Arial MT"/>
              <a:cs typeface="Arial MT"/>
            </a:endParaRPr>
          </a:p>
        </p:txBody>
      </p:sp>
      <p:sp>
        <p:nvSpPr>
          <p:cNvPr id="1048665" name="object 26"/>
          <p:cNvSpPr txBox="1"/>
          <p:nvPr/>
        </p:nvSpPr>
        <p:spPr>
          <a:xfrm>
            <a:off x="1398557" y="4856988"/>
            <a:ext cx="657701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0"/>
              </a:lnSpc>
            </a:pPr>
            <a:r>
              <a:rPr sz="1200" b="1" spc="-10" dirty="0">
                <a:solidFill>
                  <a:prstClr val="black"/>
                </a:solidFill>
                <a:cs typeface="Calibri"/>
              </a:rPr>
              <a:t>Content</a:t>
            </a:r>
            <a:r>
              <a:rPr sz="1200" b="1" spc="225" dirty="0">
                <a:solidFill>
                  <a:prstClr val="black"/>
                </a:solidFill>
                <a:cs typeface="Calibri"/>
              </a:rPr>
              <a:t> </a:t>
            </a:r>
            <a:r>
              <a:rPr sz="1200" b="1" spc="-5" dirty="0">
                <a:solidFill>
                  <a:prstClr val="black"/>
                </a:solidFill>
                <a:cs typeface="Calibri"/>
              </a:rPr>
              <a:t>Here</a:t>
            </a:r>
            <a:endParaRPr sz="1200">
              <a:solidFill>
                <a:prstClr val="black"/>
              </a:solidFill>
              <a:cs typeface="Calibri"/>
            </a:endParaRPr>
          </a:p>
        </p:txBody>
      </p:sp>
      <p:sp>
        <p:nvSpPr>
          <p:cNvPr id="1048666" name="object 27"/>
          <p:cNvSpPr txBox="1"/>
          <p:nvPr/>
        </p:nvSpPr>
        <p:spPr>
          <a:xfrm>
            <a:off x="1378553" y="3594354"/>
            <a:ext cx="2672715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dirty="0">
                <a:solidFill>
                  <a:prstClr val="black"/>
                </a:solidFill>
                <a:latin typeface="Arial MT"/>
                <a:cs typeface="Arial MT"/>
              </a:rPr>
              <a:t>Identification</a:t>
            </a:r>
            <a:r>
              <a:rPr sz="2800" spc="-7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Arial MT"/>
                <a:cs typeface="Arial MT"/>
              </a:rPr>
              <a:t>Numbers</a:t>
            </a:r>
            <a:endParaRPr sz="2800">
              <a:solidFill>
                <a:prstClr val="black"/>
              </a:solidFill>
              <a:latin typeface="Arial MT"/>
              <a:cs typeface="Arial MT"/>
            </a:endParaRPr>
          </a:p>
        </p:txBody>
      </p:sp>
      <p:sp>
        <p:nvSpPr>
          <p:cNvPr id="1048667" name="object 28"/>
          <p:cNvSpPr txBox="1"/>
          <p:nvPr/>
        </p:nvSpPr>
        <p:spPr>
          <a:xfrm>
            <a:off x="5725065" y="1621283"/>
            <a:ext cx="2155984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spc="-5" dirty="0">
                <a:solidFill>
                  <a:prstClr val="black"/>
                </a:solidFill>
                <a:latin typeface="Arial MT"/>
                <a:cs typeface="Arial MT"/>
              </a:rPr>
              <a:t>Health</a:t>
            </a:r>
            <a:r>
              <a:rPr sz="2800" spc="-5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prstClr val="black"/>
                </a:solidFill>
                <a:latin typeface="Arial MT"/>
                <a:cs typeface="Arial MT"/>
              </a:rPr>
              <a:t>data</a:t>
            </a:r>
          </a:p>
        </p:txBody>
      </p:sp>
      <p:sp>
        <p:nvSpPr>
          <p:cNvPr id="1048668" name="object 29"/>
          <p:cNvSpPr txBox="1"/>
          <p:nvPr/>
        </p:nvSpPr>
        <p:spPr>
          <a:xfrm>
            <a:off x="5605844" y="3624198"/>
            <a:ext cx="228790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spc="-5" dirty="0">
                <a:solidFill>
                  <a:prstClr val="black"/>
                </a:solidFill>
                <a:latin typeface="Arial MT"/>
                <a:cs typeface="Arial MT"/>
              </a:rPr>
              <a:t>Race/Ethnicity</a:t>
            </a:r>
            <a:endParaRPr sz="2800" dirty="0">
              <a:solidFill>
                <a:prstClr val="black"/>
              </a:solidFill>
              <a:latin typeface="Arial MT"/>
              <a:cs typeface="Arial MT"/>
            </a:endParaRPr>
          </a:p>
        </p:txBody>
      </p:sp>
      <p:sp>
        <p:nvSpPr>
          <p:cNvPr id="1048669" name="object 30"/>
          <p:cNvSpPr txBox="1"/>
          <p:nvPr/>
        </p:nvSpPr>
        <p:spPr>
          <a:xfrm>
            <a:off x="5574220" y="5634025"/>
            <a:ext cx="2731580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spc="-5" dirty="0">
                <a:solidFill>
                  <a:prstClr val="black"/>
                </a:solidFill>
                <a:latin typeface="Arial MT"/>
                <a:cs typeface="Arial MT"/>
              </a:rPr>
              <a:t>Sexual</a:t>
            </a:r>
            <a:r>
              <a:rPr sz="2800" spc="-5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prstClr val="black"/>
                </a:solidFill>
                <a:latin typeface="Arial MT"/>
                <a:cs typeface="Arial MT"/>
              </a:rPr>
              <a:t>orientation</a:t>
            </a:r>
          </a:p>
        </p:txBody>
      </p:sp>
      <p:sp>
        <p:nvSpPr>
          <p:cNvPr id="1048670" name="object 31"/>
          <p:cNvSpPr txBox="1">
            <a:spLocks noGrp="1"/>
          </p:cNvSpPr>
          <p:nvPr>
            <p:ph type="title"/>
          </p:nvPr>
        </p:nvSpPr>
        <p:spPr>
          <a:xfrm>
            <a:off x="512541" y="174300"/>
            <a:ext cx="8016049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600" spc="-45" dirty="0"/>
              <a:t>Types</a:t>
            </a:r>
            <a:r>
              <a:rPr sz="3600" spc="-10" dirty="0"/>
              <a:t> </a:t>
            </a:r>
            <a:r>
              <a:rPr sz="3600" dirty="0"/>
              <a:t>of</a:t>
            </a:r>
            <a:r>
              <a:rPr sz="3600" spc="-5" dirty="0"/>
              <a:t> </a:t>
            </a:r>
            <a:r>
              <a:rPr sz="3600" dirty="0"/>
              <a:t>Data</a:t>
            </a:r>
            <a:r>
              <a:rPr sz="3600" spc="-30" dirty="0"/>
              <a:t> </a:t>
            </a:r>
            <a:r>
              <a:rPr sz="3600" dirty="0"/>
              <a:t>under</a:t>
            </a:r>
            <a:r>
              <a:rPr sz="3600" spc="-20" dirty="0"/>
              <a:t> </a:t>
            </a:r>
            <a:r>
              <a:rPr sz="3600" spc="-5" dirty="0"/>
              <a:t>Protection</a:t>
            </a:r>
            <a:endParaRPr sz="3600" dirty="0"/>
          </a:p>
        </p:txBody>
      </p:sp>
      <p:grpSp>
        <p:nvGrpSpPr>
          <p:cNvPr id="42" name="object 32"/>
          <p:cNvGrpSpPr/>
          <p:nvPr/>
        </p:nvGrpSpPr>
        <p:grpSpPr>
          <a:xfrm>
            <a:off x="601218" y="2398522"/>
            <a:ext cx="7897178" cy="3120390"/>
            <a:chOff x="801623" y="2398522"/>
            <a:chExt cx="10529570" cy="3120390"/>
          </a:xfrm>
        </p:grpSpPr>
        <p:sp>
          <p:nvSpPr>
            <p:cNvPr id="1048671" name="object 33"/>
            <p:cNvSpPr/>
            <p:nvPr/>
          </p:nvSpPr>
          <p:spPr>
            <a:xfrm>
              <a:off x="834390" y="2490977"/>
              <a:ext cx="5062855" cy="901065"/>
            </a:xfrm>
            <a:custGeom>
              <a:avLst/>
              <a:gdLst/>
              <a:ahLst/>
              <a:cxnLst/>
              <a:rect l="l" t="t" r="r" b="b"/>
              <a:pathLst>
                <a:path w="5062855" h="901064">
                  <a:moveTo>
                    <a:pt x="5062728" y="0"/>
                  </a:moveTo>
                  <a:lnTo>
                    <a:pt x="0" y="0"/>
                  </a:lnTo>
                  <a:lnTo>
                    <a:pt x="0" y="649986"/>
                  </a:lnTo>
                  <a:lnTo>
                    <a:pt x="0" y="900684"/>
                  </a:lnTo>
                  <a:lnTo>
                    <a:pt x="5062728" y="900684"/>
                  </a:lnTo>
                  <a:lnTo>
                    <a:pt x="5062728" y="649986"/>
                  </a:lnTo>
                  <a:lnTo>
                    <a:pt x="50627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72" name="object 34"/>
            <p:cNvSpPr/>
            <p:nvPr/>
          </p:nvSpPr>
          <p:spPr>
            <a:xfrm>
              <a:off x="834389" y="2490978"/>
              <a:ext cx="5062855" cy="901065"/>
            </a:xfrm>
            <a:custGeom>
              <a:avLst/>
              <a:gdLst/>
              <a:ahLst/>
              <a:cxnLst/>
              <a:rect l="l" t="t" r="r" b="b"/>
              <a:pathLst>
                <a:path w="5062855" h="901064">
                  <a:moveTo>
                    <a:pt x="0" y="900684"/>
                  </a:moveTo>
                  <a:lnTo>
                    <a:pt x="5062728" y="900684"/>
                  </a:lnTo>
                  <a:lnTo>
                    <a:pt x="5062728" y="0"/>
                  </a:lnTo>
                  <a:lnTo>
                    <a:pt x="0" y="0"/>
                  </a:lnTo>
                  <a:lnTo>
                    <a:pt x="0" y="900684"/>
                  </a:lnTo>
                  <a:close/>
                </a:path>
              </a:pathLst>
            </a:custGeom>
            <a:ln w="38100">
              <a:solidFill>
                <a:srgbClr val="0F7963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73" name="object 35"/>
            <p:cNvSpPr/>
            <p:nvPr/>
          </p:nvSpPr>
          <p:spPr>
            <a:xfrm>
              <a:off x="973835" y="3019044"/>
              <a:ext cx="784860" cy="245745"/>
            </a:xfrm>
            <a:custGeom>
              <a:avLst/>
              <a:gdLst/>
              <a:ahLst/>
              <a:cxnLst/>
              <a:rect l="l" t="t" r="r" b="b"/>
              <a:pathLst>
                <a:path w="784860" h="245745">
                  <a:moveTo>
                    <a:pt x="392429" y="0"/>
                  </a:moveTo>
                  <a:lnTo>
                    <a:pt x="0" y="122681"/>
                  </a:lnTo>
                  <a:lnTo>
                    <a:pt x="0" y="245363"/>
                  </a:lnTo>
                  <a:lnTo>
                    <a:pt x="392429" y="122681"/>
                  </a:lnTo>
                  <a:lnTo>
                    <a:pt x="784859" y="245363"/>
                  </a:lnTo>
                  <a:lnTo>
                    <a:pt x="784859" y="122681"/>
                  </a:lnTo>
                  <a:lnTo>
                    <a:pt x="392429" y="0"/>
                  </a:lnTo>
                  <a:close/>
                </a:path>
              </a:pathLst>
            </a:custGeom>
            <a:solidFill>
              <a:srgbClr val="0F7963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74" name="object 36"/>
            <p:cNvSpPr/>
            <p:nvPr/>
          </p:nvSpPr>
          <p:spPr>
            <a:xfrm>
              <a:off x="973835" y="3019044"/>
              <a:ext cx="784860" cy="245745"/>
            </a:xfrm>
            <a:custGeom>
              <a:avLst/>
              <a:gdLst/>
              <a:ahLst/>
              <a:cxnLst/>
              <a:rect l="l" t="t" r="r" b="b"/>
              <a:pathLst>
                <a:path w="784860" h="245745">
                  <a:moveTo>
                    <a:pt x="0" y="245363"/>
                  </a:moveTo>
                  <a:lnTo>
                    <a:pt x="0" y="122681"/>
                  </a:lnTo>
                  <a:lnTo>
                    <a:pt x="392429" y="0"/>
                  </a:lnTo>
                  <a:lnTo>
                    <a:pt x="784859" y="122681"/>
                  </a:lnTo>
                  <a:lnTo>
                    <a:pt x="784859" y="245363"/>
                  </a:lnTo>
                  <a:lnTo>
                    <a:pt x="392429" y="122681"/>
                  </a:lnTo>
                  <a:lnTo>
                    <a:pt x="0" y="245363"/>
                  </a:lnTo>
                  <a:close/>
                </a:path>
              </a:pathLst>
            </a:custGeom>
            <a:ln w="12192">
              <a:solidFill>
                <a:srgbClr val="0F7963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75" name="object 37"/>
            <p:cNvSpPr/>
            <p:nvPr/>
          </p:nvSpPr>
          <p:spPr>
            <a:xfrm>
              <a:off x="973835" y="2404872"/>
              <a:ext cx="779145" cy="736600"/>
            </a:xfrm>
            <a:custGeom>
              <a:avLst/>
              <a:gdLst/>
              <a:ahLst/>
              <a:cxnLst/>
              <a:rect l="l" t="t" r="r" b="b"/>
              <a:pathLst>
                <a:path w="779144" h="736600">
                  <a:moveTo>
                    <a:pt x="778763" y="0"/>
                  </a:moveTo>
                  <a:lnTo>
                    <a:pt x="0" y="0"/>
                  </a:lnTo>
                  <a:lnTo>
                    <a:pt x="0" y="736091"/>
                  </a:lnTo>
                  <a:lnTo>
                    <a:pt x="778763" y="736091"/>
                  </a:lnTo>
                  <a:lnTo>
                    <a:pt x="778763" y="0"/>
                  </a:lnTo>
                  <a:close/>
                </a:path>
              </a:pathLst>
            </a:custGeom>
            <a:solidFill>
              <a:srgbClr val="0F7963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76" name="object 38"/>
            <p:cNvSpPr/>
            <p:nvPr/>
          </p:nvSpPr>
          <p:spPr>
            <a:xfrm>
              <a:off x="973835" y="2404872"/>
              <a:ext cx="779145" cy="736600"/>
            </a:xfrm>
            <a:custGeom>
              <a:avLst/>
              <a:gdLst/>
              <a:ahLst/>
              <a:cxnLst/>
              <a:rect l="l" t="t" r="r" b="b"/>
              <a:pathLst>
                <a:path w="779144" h="736600">
                  <a:moveTo>
                    <a:pt x="0" y="736091"/>
                  </a:moveTo>
                  <a:lnTo>
                    <a:pt x="778763" y="736091"/>
                  </a:lnTo>
                  <a:lnTo>
                    <a:pt x="778763" y="0"/>
                  </a:lnTo>
                  <a:lnTo>
                    <a:pt x="0" y="0"/>
                  </a:lnTo>
                  <a:lnTo>
                    <a:pt x="0" y="736091"/>
                  </a:lnTo>
                  <a:close/>
                </a:path>
              </a:pathLst>
            </a:custGeom>
            <a:ln w="12191">
              <a:solidFill>
                <a:srgbClr val="0F7963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77" name="object 39"/>
            <p:cNvSpPr/>
            <p:nvPr/>
          </p:nvSpPr>
          <p:spPr>
            <a:xfrm>
              <a:off x="820674" y="4618481"/>
              <a:ext cx="5061585" cy="881380"/>
            </a:xfrm>
            <a:custGeom>
              <a:avLst/>
              <a:gdLst/>
              <a:ahLst/>
              <a:cxnLst/>
              <a:rect l="l" t="t" r="r" b="b"/>
              <a:pathLst>
                <a:path w="5061585" h="881379">
                  <a:moveTo>
                    <a:pt x="5061204" y="0"/>
                  </a:moveTo>
                  <a:lnTo>
                    <a:pt x="0" y="0"/>
                  </a:lnTo>
                  <a:lnTo>
                    <a:pt x="0" y="599694"/>
                  </a:lnTo>
                  <a:lnTo>
                    <a:pt x="0" y="880872"/>
                  </a:lnTo>
                  <a:lnTo>
                    <a:pt x="5061204" y="880872"/>
                  </a:lnTo>
                  <a:lnTo>
                    <a:pt x="5061204" y="599694"/>
                  </a:lnTo>
                  <a:lnTo>
                    <a:pt x="50612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78" name="object 40"/>
            <p:cNvSpPr/>
            <p:nvPr/>
          </p:nvSpPr>
          <p:spPr>
            <a:xfrm>
              <a:off x="820673" y="4618482"/>
              <a:ext cx="5061585" cy="881380"/>
            </a:xfrm>
            <a:custGeom>
              <a:avLst/>
              <a:gdLst/>
              <a:ahLst/>
              <a:cxnLst/>
              <a:rect l="l" t="t" r="r" b="b"/>
              <a:pathLst>
                <a:path w="5061585" h="881379">
                  <a:moveTo>
                    <a:pt x="0" y="880872"/>
                  </a:moveTo>
                  <a:lnTo>
                    <a:pt x="5061204" y="880872"/>
                  </a:lnTo>
                  <a:lnTo>
                    <a:pt x="5061204" y="0"/>
                  </a:lnTo>
                  <a:lnTo>
                    <a:pt x="0" y="0"/>
                  </a:lnTo>
                  <a:lnTo>
                    <a:pt x="0" y="880872"/>
                  </a:lnTo>
                  <a:close/>
                </a:path>
              </a:pathLst>
            </a:custGeom>
            <a:ln w="38100">
              <a:solidFill>
                <a:srgbClr val="006FC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79" name="object 41"/>
            <p:cNvSpPr/>
            <p:nvPr/>
          </p:nvSpPr>
          <p:spPr>
            <a:xfrm>
              <a:off x="955548" y="4527803"/>
              <a:ext cx="817244" cy="805180"/>
            </a:xfrm>
            <a:custGeom>
              <a:avLst/>
              <a:gdLst/>
              <a:ahLst/>
              <a:cxnLst/>
              <a:rect l="l" t="t" r="r" b="b"/>
              <a:pathLst>
                <a:path w="817244" h="805179">
                  <a:moveTo>
                    <a:pt x="816864" y="689610"/>
                  </a:moveTo>
                  <a:lnTo>
                    <a:pt x="810755" y="687895"/>
                  </a:lnTo>
                  <a:lnTo>
                    <a:pt x="810755" y="0"/>
                  </a:lnTo>
                  <a:lnTo>
                    <a:pt x="0" y="0"/>
                  </a:lnTo>
                  <a:lnTo>
                    <a:pt x="0" y="689610"/>
                  </a:lnTo>
                  <a:lnTo>
                    <a:pt x="0" y="690372"/>
                  </a:lnTo>
                  <a:lnTo>
                    <a:pt x="0" y="804672"/>
                  </a:lnTo>
                  <a:lnTo>
                    <a:pt x="405726" y="690372"/>
                  </a:lnTo>
                  <a:lnTo>
                    <a:pt x="411124" y="690372"/>
                  </a:lnTo>
                  <a:lnTo>
                    <a:pt x="816864" y="804672"/>
                  </a:lnTo>
                  <a:lnTo>
                    <a:pt x="816864" y="689610"/>
                  </a:lnTo>
                  <a:close/>
                </a:path>
              </a:pathLst>
            </a:custGeom>
            <a:solidFill>
              <a:srgbClr val="0066FF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80" name="object 42"/>
            <p:cNvSpPr/>
            <p:nvPr/>
          </p:nvSpPr>
          <p:spPr>
            <a:xfrm>
              <a:off x="6250686" y="4671821"/>
              <a:ext cx="5061585" cy="812800"/>
            </a:xfrm>
            <a:custGeom>
              <a:avLst/>
              <a:gdLst/>
              <a:ahLst/>
              <a:cxnLst/>
              <a:rect l="l" t="t" r="r" b="b"/>
              <a:pathLst>
                <a:path w="5061584" h="812800">
                  <a:moveTo>
                    <a:pt x="5061204" y="0"/>
                  </a:moveTo>
                  <a:lnTo>
                    <a:pt x="0" y="0"/>
                  </a:lnTo>
                  <a:lnTo>
                    <a:pt x="0" y="633222"/>
                  </a:lnTo>
                  <a:lnTo>
                    <a:pt x="0" y="812292"/>
                  </a:lnTo>
                  <a:lnTo>
                    <a:pt x="5061204" y="812292"/>
                  </a:lnTo>
                  <a:lnTo>
                    <a:pt x="5061204" y="633222"/>
                  </a:lnTo>
                  <a:lnTo>
                    <a:pt x="50612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81" name="object 43"/>
            <p:cNvSpPr/>
            <p:nvPr/>
          </p:nvSpPr>
          <p:spPr>
            <a:xfrm>
              <a:off x="6250685" y="4671822"/>
              <a:ext cx="5061585" cy="812800"/>
            </a:xfrm>
            <a:custGeom>
              <a:avLst/>
              <a:gdLst/>
              <a:ahLst/>
              <a:cxnLst/>
              <a:rect l="l" t="t" r="r" b="b"/>
              <a:pathLst>
                <a:path w="5061584" h="812800">
                  <a:moveTo>
                    <a:pt x="0" y="812291"/>
                  </a:moveTo>
                  <a:lnTo>
                    <a:pt x="5061204" y="812291"/>
                  </a:lnTo>
                  <a:lnTo>
                    <a:pt x="5061204" y="0"/>
                  </a:lnTo>
                  <a:lnTo>
                    <a:pt x="0" y="0"/>
                  </a:lnTo>
                  <a:lnTo>
                    <a:pt x="0" y="812291"/>
                  </a:lnTo>
                  <a:close/>
                </a:path>
              </a:pathLst>
            </a:custGeom>
            <a:ln w="38100">
              <a:solidFill>
                <a:srgbClr val="0066FF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</p:grpSp>
      <p:sp>
        <p:nvSpPr>
          <p:cNvPr id="1048682" name="object 44"/>
          <p:cNvSpPr txBox="1"/>
          <p:nvPr/>
        </p:nvSpPr>
        <p:spPr>
          <a:xfrm>
            <a:off x="1604068" y="4776517"/>
            <a:ext cx="2291261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spc="-5" dirty="0">
                <a:solidFill>
                  <a:prstClr val="black"/>
                </a:solidFill>
                <a:latin typeface="Arial MT"/>
                <a:cs typeface="Arial MT"/>
              </a:rPr>
              <a:t>IP</a:t>
            </a:r>
            <a:r>
              <a:rPr sz="2800" spc="-22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Arial MT"/>
                <a:cs typeface="Arial MT"/>
              </a:rPr>
              <a:t>Add</a:t>
            </a:r>
            <a:r>
              <a:rPr sz="2800" dirty="0">
                <a:solidFill>
                  <a:prstClr val="black"/>
                </a:solidFill>
                <a:latin typeface="Arial MT"/>
                <a:cs typeface="Arial MT"/>
              </a:rPr>
              <a:t>r</a:t>
            </a:r>
            <a:r>
              <a:rPr sz="2800" spc="-5" dirty="0">
                <a:solidFill>
                  <a:prstClr val="black"/>
                </a:solidFill>
                <a:latin typeface="Arial MT"/>
                <a:cs typeface="Arial MT"/>
              </a:rPr>
              <a:t>e</a:t>
            </a:r>
            <a:r>
              <a:rPr sz="2800" dirty="0">
                <a:solidFill>
                  <a:prstClr val="black"/>
                </a:solidFill>
                <a:latin typeface="Arial MT"/>
                <a:cs typeface="Arial MT"/>
              </a:rPr>
              <a:t>s</a:t>
            </a:r>
            <a:r>
              <a:rPr sz="2800" spc="-5" dirty="0">
                <a:solidFill>
                  <a:prstClr val="black"/>
                </a:solidFill>
                <a:latin typeface="Arial MT"/>
                <a:cs typeface="Arial MT"/>
              </a:rPr>
              <a:t>s</a:t>
            </a:r>
            <a:endParaRPr sz="2800" dirty="0">
              <a:solidFill>
                <a:prstClr val="black"/>
              </a:solidFill>
              <a:latin typeface="Arial MT"/>
              <a:cs typeface="Arial MT"/>
            </a:endParaRPr>
          </a:p>
        </p:txBody>
      </p:sp>
      <p:sp>
        <p:nvSpPr>
          <p:cNvPr id="1048683" name="object 45"/>
          <p:cNvSpPr txBox="1"/>
          <p:nvPr/>
        </p:nvSpPr>
        <p:spPr>
          <a:xfrm>
            <a:off x="1734334" y="5853995"/>
            <a:ext cx="1965388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spc="-5" dirty="0">
                <a:solidFill>
                  <a:prstClr val="black"/>
                </a:solidFill>
                <a:latin typeface="Arial MT"/>
                <a:cs typeface="Arial MT"/>
              </a:rPr>
              <a:t>Cookies</a:t>
            </a:r>
            <a:endParaRPr sz="2800" dirty="0">
              <a:solidFill>
                <a:prstClr val="black"/>
              </a:solidFill>
              <a:latin typeface="Arial MT"/>
              <a:cs typeface="Arial MT"/>
            </a:endParaRPr>
          </a:p>
        </p:txBody>
      </p:sp>
      <p:sp>
        <p:nvSpPr>
          <p:cNvPr id="1048684" name="object 46"/>
          <p:cNvSpPr txBox="1"/>
          <p:nvPr/>
        </p:nvSpPr>
        <p:spPr>
          <a:xfrm>
            <a:off x="1734334" y="2689309"/>
            <a:ext cx="1997677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spc="-5" dirty="0">
                <a:solidFill>
                  <a:prstClr val="black"/>
                </a:solidFill>
                <a:latin typeface="Arial MT"/>
                <a:cs typeface="Arial MT"/>
              </a:rPr>
              <a:t>Location</a:t>
            </a:r>
            <a:endParaRPr sz="2800" dirty="0">
              <a:solidFill>
                <a:prstClr val="black"/>
              </a:solidFill>
              <a:latin typeface="Arial MT"/>
              <a:cs typeface="Arial MT"/>
            </a:endParaRPr>
          </a:p>
        </p:txBody>
      </p:sp>
      <p:grpSp>
        <p:nvGrpSpPr>
          <p:cNvPr id="43" name="object 47"/>
          <p:cNvGrpSpPr/>
          <p:nvPr/>
        </p:nvGrpSpPr>
        <p:grpSpPr>
          <a:xfrm>
            <a:off x="4716018" y="2395730"/>
            <a:ext cx="3824764" cy="3041015"/>
            <a:chOff x="6288023" y="2395727"/>
            <a:chExt cx="5099685" cy="3041015"/>
          </a:xfrm>
        </p:grpSpPr>
        <p:sp>
          <p:nvSpPr>
            <p:cNvPr id="1048685" name="object 48"/>
            <p:cNvSpPr/>
            <p:nvPr/>
          </p:nvSpPr>
          <p:spPr>
            <a:xfrm>
              <a:off x="6400799" y="5180076"/>
              <a:ext cx="815340" cy="250190"/>
            </a:xfrm>
            <a:custGeom>
              <a:avLst/>
              <a:gdLst/>
              <a:ahLst/>
              <a:cxnLst/>
              <a:rect l="l" t="t" r="r" b="b"/>
              <a:pathLst>
                <a:path w="815340" h="250189">
                  <a:moveTo>
                    <a:pt x="407670" y="0"/>
                  </a:moveTo>
                  <a:lnTo>
                    <a:pt x="0" y="124968"/>
                  </a:lnTo>
                  <a:lnTo>
                    <a:pt x="0" y="249936"/>
                  </a:lnTo>
                  <a:lnTo>
                    <a:pt x="407670" y="124968"/>
                  </a:lnTo>
                  <a:lnTo>
                    <a:pt x="815340" y="249936"/>
                  </a:lnTo>
                  <a:lnTo>
                    <a:pt x="815340" y="124968"/>
                  </a:lnTo>
                  <a:lnTo>
                    <a:pt x="407670" y="0"/>
                  </a:lnTo>
                  <a:close/>
                </a:path>
              </a:pathLst>
            </a:custGeom>
            <a:solidFill>
              <a:srgbClr val="0066FF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86" name="object 49"/>
            <p:cNvSpPr/>
            <p:nvPr/>
          </p:nvSpPr>
          <p:spPr>
            <a:xfrm>
              <a:off x="6400799" y="5180076"/>
              <a:ext cx="815340" cy="250190"/>
            </a:xfrm>
            <a:custGeom>
              <a:avLst/>
              <a:gdLst/>
              <a:ahLst/>
              <a:cxnLst/>
              <a:rect l="l" t="t" r="r" b="b"/>
              <a:pathLst>
                <a:path w="815340" h="250189">
                  <a:moveTo>
                    <a:pt x="0" y="249936"/>
                  </a:moveTo>
                  <a:lnTo>
                    <a:pt x="0" y="124968"/>
                  </a:lnTo>
                  <a:lnTo>
                    <a:pt x="407670" y="0"/>
                  </a:lnTo>
                  <a:lnTo>
                    <a:pt x="815340" y="124968"/>
                  </a:lnTo>
                  <a:lnTo>
                    <a:pt x="815340" y="249936"/>
                  </a:lnTo>
                  <a:lnTo>
                    <a:pt x="407670" y="124968"/>
                  </a:lnTo>
                  <a:lnTo>
                    <a:pt x="0" y="249936"/>
                  </a:lnTo>
                  <a:close/>
                </a:path>
              </a:pathLst>
            </a:custGeom>
            <a:ln w="12191">
              <a:solidFill>
                <a:srgbClr val="0066FF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87" name="object 50"/>
            <p:cNvSpPr/>
            <p:nvPr/>
          </p:nvSpPr>
          <p:spPr>
            <a:xfrm>
              <a:off x="6400799" y="4555235"/>
              <a:ext cx="809625" cy="749935"/>
            </a:xfrm>
            <a:custGeom>
              <a:avLst/>
              <a:gdLst/>
              <a:ahLst/>
              <a:cxnLst/>
              <a:rect l="l" t="t" r="r" b="b"/>
              <a:pathLst>
                <a:path w="809625" h="749935">
                  <a:moveTo>
                    <a:pt x="809244" y="0"/>
                  </a:moveTo>
                  <a:lnTo>
                    <a:pt x="0" y="0"/>
                  </a:lnTo>
                  <a:lnTo>
                    <a:pt x="0" y="749807"/>
                  </a:lnTo>
                  <a:lnTo>
                    <a:pt x="809244" y="749807"/>
                  </a:lnTo>
                  <a:lnTo>
                    <a:pt x="809244" y="0"/>
                  </a:lnTo>
                  <a:close/>
                </a:path>
              </a:pathLst>
            </a:custGeom>
            <a:solidFill>
              <a:srgbClr val="0066FF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88" name="object 51"/>
            <p:cNvSpPr/>
            <p:nvPr/>
          </p:nvSpPr>
          <p:spPr>
            <a:xfrm>
              <a:off x="6400799" y="4555235"/>
              <a:ext cx="809625" cy="749935"/>
            </a:xfrm>
            <a:custGeom>
              <a:avLst/>
              <a:gdLst/>
              <a:ahLst/>
              <a:cxnLst/>
              <a:rect l="l" t="t" r="r" b="b"/>
              <a:pathLst>
                <a:path w="809625" h="749935">
                  <a:moveTo>
                    <a:pt x="0" y="749807"/>
                  </a:moveTo>
                  <a:lnTo>
                    <a:pt x="809244" y="749807"/>
                  </a:lnTo>
                  <a:lnTo>
                    <a:pt x="809244" y="0"/>
                  </a:lnTo>
                  <a:lnTo>
                    <a:pt x="0" y="0"/>
                  </a:lnTo>
                  <a:lnTo>
                    <a:pt x="0" y="749807"/>
                  </a:lnTo>
                  <a:close/>
                </a:path>
              </a:pathLst>
            </a:custGeom>
            <a:ln w="12191">
              <a:solidFill>
                <a:srgbClr val="0066FF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89" name="object 52"/>
            <p:cNvSpPr/>
            <p:nvPr/>
          </p:nvSpPr>
          <p:spPr>
            <a:xfrm>
              <a:off x="6307074" y="2460497"/>
              <a:ext cx="5061585" cy="914400"/>
            </a:xfrm>
            <a:custGeom>
              <a:avLst/>
              <a:gdLst/>
              <a:ahLst/>
              <a:cxnLst/>
              <a:rect l="l" t="t" r="r" b="b"/>
              <a:pathLst>
                <a:path w="5061584" h="914400">
                  <a:moveTo>
                    <a:pt x="5061204" y="0"/>
                  </a:moveTo>
                  <a:lnTo>
                    <a:pt x="0" y="0"/>
                  </a:lnTo>
                  <a:lnTo>
                    <a:pt x="0" y="631698"/>
                  </a:lnTo>
                  <a:lnTo>
                    <a:pt x="0" y="914400"/>
                  </a:lnTo>
                  <a:lnTo>
                    <a:pt x="5061204" y="914400"/>
                  </a:lnTo>
                  <a:lnTo>
                    <a:pt x="5061204" y="631698"/>
                  </a:lnTo>
                  <a:lnTo>
                    <a:pt x="50612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90" name="object 53"/>
            <p:cNvSpPr/>
            <p:nvPr/>
          </p:nvSpPr>
          <p:spPr>
            <a:xfrm>
              <a:off x="6307073" y="2460497"/>
              <a:ext cx="5061585" cy="914400"/>
            </a:xfrm>
            <a:custGeom>
              <a:avLst/>
              <a:gdLst/>
              <a:ahLst/>
              <a:cxnLst/>
              <a:rect l="l" t="t" r="r" b="b"/>
              <a:pathLst>
                <a:path w="5061584" h="914400">
                  <a:moveTo>
                    <a:pt x="0" y="914400"/>
                  </a:moveTo>
                  <a:lnTo>
                    <a:pt x="5061204" y="914400"/>
                  </a:lnTo>
                  <a:lnTo>
                    <a:pt x="5061204" y="0"/>
                  </a:lnTo>
                  <a:lnTo>
                    <a:pt x="0" y="0"/>
                  </a:lnTo>
                  <a:lnTo>
                    <a:pt x="0" y="914400"/>
                  </a:lnTo>
                  <a:close/>
                </a:path>
              </a:pathLst>
            </a:custGeom>
            <a:ln w="38100">
              <a:solidFill>
                <a:srgbClr val="0F7963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91" name="object 54"/>
            <p:cNvSpPr/>
            <p:nvPr/>
          </p:nvSpPr>
          <p:spPr>
            <a:xfrm>
              <a:off x="6460236" y="2395727"/>
              <a:ext cx="685800" cy="812800"/>
            </a:xfrm>
            <a:custGeom>
              <a:avLst/>
              <a:gdLst/>
              <a:ahLst/>
              <a:cxnLst/>
              <a:rect l="l" t="t" r="r" b="b"/>
              <a:pathLst>
                <a:path w="685800" h="812800">
                  <a:moveTo>
                    <a:pt x="685800" y="695706"/>
                  </a:moveTo>
                  <a:lnTo>
                    <a:pt x="681228" y="694156"/>
                  </a:lnTo>
                  <a:lnTo>
                    <a:pt x="681228" y="0"/>
                  </a:lnTo>
                  <a:lnTo>
                    <a:pt x="0" y="0"/>
                  </a:lnTo>
                  <a:lnTo>
                    <a:pt x="0" y="695706"/>
                  </a:lnTo>
                  <a:lnTo>
                    <a:pt x="0" y="696468"/>
                  </a:lnTo>
                  <a:lnTo>
                    <a:pt x="0" y="812292"/>
                  </a:lnTo>
                  <a:lnTo>
                    <a:pt x="340652" y="696468"/>
                  </a:lnTo>
                  <a:lnTo>
                    <a:pt x="345135" y="696468"/>
                  </a:lnTo>
                  <a:lnTo>
                    <a:pt x="685800" y="812292"/>
                  </a:lnTo>
                  <a:lnTo>
                    <a:pt x="685800" y="695706"/>
                  </a:lnTo>
                  <a:close/>
                </a:path>
              </a:pathLst>
            </a:custGeom>
            <a:solidFill>
              <a:srgbClr val="0F7963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</p:grpSp>
      <p:sp>
        <p:nvSpPr>
          <p:cNvPr id="1048692" name="object 55"/>
          <p:cNvSpPr txBox="1"/>
          <p:nvPr/>
        </p:nvSpPr>
        <p:spPr>
          <a:xfrm>
            <a:off x="5540694" y="2512314"/>
            <a:ext cx="2943510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spc="-5" dirty="0">
                <a:solidFill>
                  <a:prstClr val="black"/>
                </a:solidFill>
                <a:latin typeface="Arial MT"/>
                <a:cs typeface="Arial MT"/>
              </a:rPr>
              <a:t>Biometric/Genetic</a:t>
            </a:r>
            <a:r>
              <a:rPr sz="280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Arial MT"/>
                <a:cs typeface="Arial MT"/>
              </a:rPr>
              <a:t>data</a:t>
            </a:r>
            <a:endParaRPr sz="2800" dirty="0">
              <a:solidFill>
                <a:prstClr val="black"/>
              </a:solidFill>
              <a:latin typeface="Arial MT"/>
              <a:cs typeface="Arial MT"/>
            </a:endParaRPr>
          </a:p>
        </p:txBody>
      </p:sp>
      <p:sp>
        <p:nvSpPr>
          <p:cNvPr id="1048693" name="object 56"/>
          <p:cNvSpPr txBox="1"/>
          <p:nvPr/>
        </p:nvSpPr>
        <p:spPr>
          <a:xfrm>
            <a:off x="5574221" y="4889913"/>
            <a:ext cx="2580989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spc="-5" dirty="0">
                <a:solidFill>
                  <a:prstClr val="black"/>
                </a:solidFill>
                <a:latin typeface="Arial MT"/>
                <a:cs typeface="Arial MT"/>
              </a:rPr>
              <a:t>Political</a:t>
            </a:r>
            <a:r>
              <a:rPr sz="2800" spc="-2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Arial MT"/>
                <a:cs typeface="Arial MT"/>
              </a:rPr>
              <a:t>Opinion</a:t>
            </a:r>
            <a:endParaRPr sz="2800" dirty="0">
              <a:solidFill>
                <a:prstClr val="black"/>
              </a:solidFill>
              <a:latin typeface="Arial MT"/>
              <a:cs typeface="Arial MT"/>
            </a:endParaRPr>
          </a:p>
        </p:txBody>
      </p:sp>
      <p:grpSp>
        <p:nvGrpSpPr>
          <p:cNvPr id="44" name="object 57"/>
          <p:cNvGrpSpPr/>
          <p:nvPr/>
        </p:nvGrpSpPr>
        <p:grpSpPr>
          <a:xfrm>
            <a:off x="757809" y="1388365"/>
            <a:ext cx="4633913" cy="4802505"/>
            <a:chOff x="1010411" y="1388363"/>
            <a:chExt cx="6178550" cy="4802505"/>
          </a:xfrm>
        </p:grpSpPr>
        <p:pic>
          <p:nvPicPr>
            <p:cNvPr id="2097162" name="object 58"/>
            <p:cNvPicPr>
              <a:picLocks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54607" y="1388363"/>
              <a:ext cx="647700" cy="510539"/>
            </a:xfrm>
            <a:prstGeom prst="rect">
              <a:avLst/>
            </a:prstGeom>
          </p:spPr>
        </p:pic>
        <p:pic>
          <p:nvPicPr>
            <p:cNvPr id="2097163" name="object 59"/>
            <p:cNvPicPr>
              <a:picLocks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27175" y="2490216"/>
              <a:ext cx="684276" cy="562355"/>
            </a:xfrm>
            <a:prstGeom prst="rect">
              <a:avLst/>
            </a:prstGeom>
          </p:spPr>
        </p:pic>
        <p:pic>
          <p:nvPicPr>
            <p:cNvPr id="2097164" name="object 60"/>
            <p:cNvPicPr>
              <a:picLocks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13459" y="5682996"/>
              <a:ext cx="618743" cy="507492"/>
            </a:xfrm>
            <a:prstGeom prst="rect">
              <a:avLst/>
            </a:prstGeom>
          </p:spPr>
        </p:pic>
        <p:pic>
          <p:nvPicPr>
            <p:cNvPr id="2097165" name="object 61"/>
            <p:cNvPicPr>
              <a:picLocks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505955" y="2461260"/>
              <a:ext cx="600455" cy="507491"/>
            </a:xfrm>
            <a:prstGeom prst="rect">
              <a:avLst/>
            </a:prstGeom>
          </p:spPr>
        </p:pic>
        <p:pic>
          <p:nvPicPr>
            <p:cNvPr id="2097166" name="object 62"/>
            <p:cNvPicPr>
              <a:picLocks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499859" y="1412747"/>
              <a:ext cx="605028" cy="443484"/>
            </a:xfrm>
            <a:prstGeom prst="rect">
              <a:avLst/>
            </a:prstGeom>
          </p:spPr>
        </p:pic>
        <p:pic>
          <p:nvPicPr>
            <p:cNvPr id="2097167" name="object 63"/>
            <p:cNvPicPr>
              <a:picLocks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470903" y="3488436"/>
              <a:ext cx="647700" cy="586739"/>
            </a:xfrm>
            <a:prstGeom prst="rect">
              <a:avLst/>
            </a:prstGeom>
          </p:spPr>
        </p:pic>
        <p:pic>
          <p:nvPicPr>
            <p:cNvPr id="2097168" name="object 64"/>
            <p:cNvPicPr>
              <a:picLocks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513576" y="5585460"/>
              <a:ext cx="675131" cy="548640"/>
            </a:xfrm>
            <a:prstGeom prst="rect">
              <a:avLst/>
            </a:prstGeom>
          </p:spPr>
        </p:pic>
        <p:pic>
          <p:nvPicPr>
            <p:cNvPr id="2097169" name="object 65"/>
            <p:cNvPicPr>
              <a:picLocks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10411" y="4628387"/>
              <a:ext cx="691895" cy="492251"/>
            </a:xfrm>
            <a:prstGeom prst="rect">
              <a:avLst/>
            </a:prstGeom>
          </p:spPr>
        </p:pic>
        <p:pic>
          <p:nvPicPr>
            <p:cNvPr id="2097170" name="object 66"/>
            <p:cNvPicPr>
              <a:picLocks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452615" y="4671060"/>
              <a:ext cx="722376" cy="562355"/>
            </a:xfrm>
            <a:prstGeom prst="rect">
              <a:avLst/>
            </a:prstGeom>
          </p:spPr>
        </p:pic>
        <p:pic>
          <p:nvPicPr>
            <p:cNvPr id="2097171" name="object 67"/>
            <p:cNvPicPr>
              <a:picLocks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040891" y="3502152"/>
              <a:ext cx="722376" cy="534924"/>
            </a:xfrm>
            <a:prstGeom prst="rect">
              <a:avLst/>
            </a:prstGeom>
          </p:spPr>
        </p:pic>
      </p:grpSp>
      <p:sp>
        <p:nvSpPr>
          <p:cNvPr id="1048694" name="object 68"/>
          <p:cNvSpPr txBox="1"/>
          <p:nvPr/>
        </p:nvSpPr>
        <p:spPr>
          <a:xfrm>
            <a:off x="926191" y="745646"/>
            <a:ext cx="3264809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spcBef>
                <a:spcPts val="95"/>
              </a:spcBef>
            </a:pPr>
            <a:r>
              <a:rPr sz="2800" spc="-5" dirty="0">
                <a:solidFill>
                  <a:srgbClr val="252525"/>
                </a:solidFill>
                <a:latin typeface="Arial MT"/>
                <a:cs typeface="Arial MT"/>
              </a:rPr>
              <a:t>Personal</a:t>
            </a:r>
            <a:r>
              <a:rPr sz="2800" spc="-40" dirty="0">
                <a:solidFill>
                  <a:srgbClr val="252525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252525"/>
                </a:solidFill>
                <a:latin typeface="Arial MT"/>
                <a:cs typeface="Arial MT"/>
              </a:rPr>
              <a:t>Data</a:t>
            </a:r>
            <a:endParaRPr sz="2800" dirty="0">
              <a:solidFill>
                <a:prstClr val="black"/>
              </a:solidFill>
              <a:latin typeface="Arial MT"/>
              <a:cs typeface="Arial MT"/>
            </a:endParaRPr>
          </a:p>
        </p:txBody>
      </p:sp>
      <p:pic>
        <p:nvPicPr>
          <p:cNvPr id="69" name="Picture 68" descr="C:\Users\TOKUNBO SMITH\AppData\Local\Packages\5319275A.WhatsAppDesktop_cv1g1gvanyjgm\TempState\30C0EBDB79F4FB7F85EAE27F2534EA1E\WhatsApp Image 2023-08-14 at 12.54.43.jpg"/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24130"/>
            <a:ext cx="828040" cy="784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Picture 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31056" cy="831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6809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8" name="object 2"/>
          <p:cNvSpPr txBox="1">
            <a:spLocks noGrp="1"/>
          </p:cNvSpPr>
          <p:nvPr>
            <p:ph type="title"/>
          </p:nvPr>
        </p:nvSpPr>
        <p:spPr>
          <a:xfrm>
            <a:off x="463678" y="250623"/>
            <a:ext cx="8047196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800" spc="-5" dirty="0"/>
              <a:t>Principles</a:t>
            </a:r>
            <a:r>
              <a:rPr sz="2800" spc="-10" dirty="0"/>
              <a:t> </a:t>
            </a:r>
            <a:r>
              <a:rPr sz="2800" dirty="0"/>
              <a:t>of Processing</a:t>
            </a:r>
            <a:r>
              <a:rPr sz="2800" spc="-25" dirty="0"/>
              <a:t> </a:t>
            </a:r>
            <a:r>
              <a:rPr sz="2800" dirty="0" smtClean="0"/>
              <a:t>Data</a:t>
            </a:r>
            <a:endParaRPr sz="2800" dirty="0"/>
          </a:p>
        </p:txBody>
      </p:sp>
      <p:pic>
        <p:nvPicPr>
          <p:cNvPr id="2097177" name="object 3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876" y="665747"/>
            <a:ext cx="7739253" cy="5728716"/>
          </a:xfrm>
          <a:prstGeom prst="rect">
            <a:avLst/>
          </a:prstGeom>
        </p:spPr>
      </p:pic>
      <p:sp>
        <p:nvSpPr>
          <p:cNvPr id="1048719" name="object 4"/>
          <p:cNvSpPr txBox="1"/>
          <p:nvPr/>
        </p:nvSpPr>
        <p:spPr>
          <a:xfrm>
            <a:off x="3460997" y="879562"/>
            <a:ext cx="345376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solidFill>
                  <a:srgbClr val="FFFFFF"/>
                </a:solidFill>
                <a:latin typeface="Arial MT"/>
                <a:cs typeface="Arial MT"/>
              </a:rPr>
              <a:t>be collected</a:t>
            </a:r>
            <a:r>
              <a:rPr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pc="-10" dirty="0">
                <a:solidFill>
                  <a:srgbClr val="FFFFFF"/>
                </a:solidFill>
                <a:latin typeface="Arial MT"/>
                <a:cs typeface="Arial MT"/>
              </a:rPr>
              <a:t>and</a:t>
            </a:r>
            <a:r>
              <a:rPr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pc="-5" dirty="0">
                <a:solidFill>
                  <a:srgbClr val="FFFFFF"/>
                </a:solidFill>
                <a:latin typeface="Arial MT"/>
                <a:cs typeface="Arial MT"/>
              </a:rPr>
              <a:t>processed</a:t>
            </a:r>
            <a:r>
              <a:rPr spc="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pc="-5" dirty="0">
                <a:solidFill>
                  <a:srgbClr val="FFFFFF"/>
                </a:solidFill>
                <a:latin typeface="Arial MT"/>
                <a:cs typeface="Arial MT"/>
              </a:rPr>
              <a:t>fairly</a:t>
            </a:r>
            <a:r>
              <a:rPr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pc="-10" dirty="0">
                <a:solidFill>
                  <a:srgbClr val="FFFFFF"/>
                </a:solidFill>
                <a:latin typeface="Arial MT"/>
                <a:cs typeface="Arial MT"/>
              </a:rPr>
              <a:t>and</a:t>
            </a:r>
            <a:r>
              <a:rPr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pc="-10" dirty="0">
                <a:solidFill>
                  <a:srgbClr val="FFFFFF"/>
                </a:solidFill>
                <a:latin typeface="Arial MT"/>
                <a:cs typeface="Arial MT"/>
              </a:rPr>
              <a:t>lawfully</a:t>
            </a:r>
            <a:endParaRPr dirty="0">
              <a:solidFill>
                <a:prstClr val="black"/>
              </a:solidFill>
              <a:latin typeface="Arial MT"/>
              <a:cs typeface="Arial MT"/>
            </a:endParaRPr>
          </a:p>
        </p:txBody>
      </p:sp>
      <p:sp>
        <p:nvSpPr>
          <p:cNvPr id="1048720" name="object 5"/>
          <p:cNvSpPr txBox="1"/>
          <p:nvPr/>
        </p:nvSpPr>
        <p:spPr>
          <a:xfrm>
            <a:off x="2947606" y="1002032"/>
            <a:ext cx="167640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400" b="1" spc="-5" dirty="0">
                <a:solidFill>
                  <a:prstClr val="black"/>
                </a:solidFill>
                <a:latin typeface="Arial"/>
                <a:cs typeface="Arial"/>
              </a:rPr>
              <a:t>01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48721" name="object 6"/>
          <p:cNvSpPr txBox="1"/>
          <p:nvPr/>
        </p:nvSpPr>
        <p:spPr>
          <a:xfrm>
            <a:off x="3736721" y="1616580"/>
            <a:ext cx="450342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solidFill>
                  <a:srgbClr val="FFFFFF"/>
                </a:solidFill>
                <a:latin typeface="Arial MT"/>
                <a:cs typeface="Arial MT"/>
              </a:rPr>
              <a:t>be</a:t>
            </a:r>
            <a:r>
              <a:rPr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pc="-5" dirty="0">
                <a:solidFill>
                  <a:srgbClr val="FFFFFF"/>
                </a:solidFill>
                <a:latin typeface="Arial MT"/>
                <a:cs typeface="Arial MT"/>
              </a:rPr>
              <a:t>collected</a:t>
            </a:r>
            <a:r>
              <a:rPr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pc="-5" dirty="0">
                <a:solidFill>
                  <a:srgbClr val="FFFFFF"/>
                </a:solidFill>
                <a:latin typeface="Arial MT"/>
                <a:cs typeface="Arial MT"/>
              </a:rPr>
              <a:t>and</a:t>
            </a:r>
            <a:r>
              <a:rPr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pc="-5" dirty="0">
                <a:solidFill>
                  <a:srgbClr val="FFFFFF"/>
                </a:solidFill>
                <a:latin typeface="Arial MT"/>
                <a:cs typeface="Arial MT"/>
              </a:rPr>
              <a:t>used</a:t>
            </a:r>
            <a:r>
              <a:rPr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pc="-5" dirty="0">
                <a:solidFill>
                  <a:srgbClr val="FFFFFF"/>
                </a:solidFill>
                <a:latin typeface="Arial MT"/>
                <a:cs typeface="Arial MT"/>
              </a:rPr>
              <a:t>only</a:t>
            </a:r>
            <a:r>
              <a:rPr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>
                <a:solidFill>
                  <a:srgbClr val="FFFFFF"/>
                </a:solidFill>
                <a:latin typeface="Arial MT"/>
                <a:cs typeface="Arial MT"/>
              </a:rPr>
              <a:t>for</a:t>
            </a:r>
            <a:r>
              <a:rPr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pc="-5" dirty="0">
                <a:solidFill>
                  <a:srgbClr val="FFFFFF"/>
                </a:solidFill>
                <a:latin typeface="Arial MT"/>
                <a:cs typeface="Arial MT"/>
              </a:rPr>
              <a:t>specified</a:t>
            </a:r>
            <a:r>
              <a:rPr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pc="-5" dirty="0">
                <a:solidFill>
                  <a:srgbClr val="FFFFFF"/>
                </a:solidFill>
                <a:latin typeface="Arial MT"/>
                <a:cs typeface="Arial MT"/>
              </a:rPr>
              <a:t>and</a:t>
            </a:r>
            <a:r>
              <a:rPr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pc="-10" dirty="0">
                <a:solidFill>
                  <a:srgbClr val="FFFFFF"/>
                </a:solidFill>
                <a:latin typeface="Arial MT"/>
                <a:cs typeface="Arial MT"/>
              </a:rPr>
              <a:t>lawful</a:t>
            </a:r>
            <a:r>
              <a:rPr spc="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pc="-5" dirty="0">
                <a:solidFill>
                  <a:srgbClr val="FFFFFF"/>
                </a:solidFill>
                <a:latin typeface="Arial MT"/>
                <a:cs typeface="Arial MT"/>
              </a:rPr>
              <a:t>purpose</a:t>
            </a:r>
            <a:endParaRPr dirty="0">
              <a:solidFill>
                <a:prstClr val="black"/>
              </a:solidFill>
              <a:latin typeface="Arial MT"/>
              <a:cs typeface="Arial MT"/>
            </a:endParaRPr>
          </a:p>
        </p:txBody>
      </p:sp>
      <p:sp>
        <p:nvSpPr>
          <p:cNvPr id="1048722" name="object 7"/>
          <p:cNvSpPr txBox="1"/>
          <p:nvPr/>
        </p:nvSpPr>
        <p:spPr>
          <a:xfrm>
            <a:off x="3310890" y="1752728"/>
            <a:ext cx="167640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400" b="1" spc="-5" dirty="0">
                <a:solidFill>
                  <a:prstClr val="black"/>
                </a:solidFill>
                <a:latin typeface="Arial"/>
                <a:cs typeface="Arial"/>
              </a:rPr>
              <a:t>02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48723" name="object 8"/>
          <p:cNvSpPr txBox="1"/>
          <p:nvPr/>
        </p:nvSpPr>
        <p:spPr>
          <a:xfrm>
            <a:off x="3952850" y="2211760"/>
            <a:ext cx="3093244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solidFill>
                  <a:srgbClr val="FFFFFF"/>
                </a:solidFill>
                <a:latin typeface="Arial MT"/>
                <a:cs typeface="Arial MT"/>
              </a:rPr>
              <a:t>be</a:t>
            </a:r>
            <a:r>
              <a:rPr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pc="-5" dirty="0">
                <a:solidFill>
                  <a:srgbClr val="FFFFFF"/>
                </a:solidFill>
                <a:latin typeface="Arial MT"/>
                <a:cs typeface="Arial MT"/>
              </a:rPr>
              <a:t>adequate,</a:t>
            </a:r>
            <a:r>
              <a:rPr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pc="-5" dirty="0">
                <a:solidFill>
                  <a:srgbClr val="FFFFFF"/>
                </a:solidFill>
                <a:latin typeface="Arial MT"/>
                <a:cs typeface="Arial MT"/>
              </a:rPr>
              <a:t>relevant</a:t>
            </a:r>
            <a:r>
              <a:rPr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pc="-5" dirty="0">
                <a:solidFill>
                  <a:srgbClr val="FFFFFF"/>
                </a:solidFill>
                <a:latin typeface="Arial MT"/>
                <a:cs typeface="Arial MT"/>
              </a:rPr>
              <a:t>and not excessive</a:t>
            </a:r>
            <a:endParaRPr dirty="0">
              <a:solidFill>
                <a:prstClr val="black"/>
              </a:solidFill>
              <a:latin typeface="Arial MT"/>
              <a:cs typeface="Arial MT"/>
            </a:endParaRPr>
          </a:p>
        </p:txBody>
      </p:sp>
      <p:sp>
        <p:nvSpPr>
          <p:cNvPr id="1048724" name="object 9"/>
          <p:cNvSpPr txBox="1"/>
          <p:nvPr/>
        </p:nvSpPr>
        <p:spPr>
          <a:xfrm>
            <a:off x="3716655" y="2495171"/>
            <a:ext cx="167640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400" b="1" spc="-5" dirty="0">
                <a:solidFill>
                  <a:prstClr val="black"/>
                </a:solidFill>
                <a:latin typeface="Arial"/>
                <a:cs typeface="Arial"/>
              </a:rPr>
              <a:t>03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48725" name="object 10"/>
          <p:cNvSpPr txBox="1"/>
          <p:nvPr/>
        </p:nvSpPr>
        <p:spPr>
          <a:xfrm>
            <a:off x="4092894" y="2886502"/>
            <a:ext cx="2447449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solidFill>
                  <a:srgbClr val="FFFFFF"/>
                </a:solidFill>
                <a:latin typeface="Arial MT"/>
                <a:cs typeface="Arial MT"/>
              </a:rPr>
              <a:t>be</a:t>
            </a:r>
            <a:r>
              <a:rPr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pc="-5" dirty="0">
                <a:solidFill>
                  <a:srgbClr val="FFFFFF"/>
                </a:solidFill>
                <a:latin typeface="Arial MT"/>
                <a:cs typeface="Arial MT"/>
              </a:rPr>
              <a:t>kept</a:t>
            </a:r>
            <a:r>
              <a:rPr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pc="-5" dirty="0">
                <a:solidFill>
                  <a:srgbClr val="FFFFFF"/>
                </a:solidFill>
                <a:latin typeface="Arial MT"/>
                <a:cs typeface="Arial MT"/>
              </a:rPr>
              <a:t>accurate</a:t>
            </a:r>
            <a:r>
              <a:rPr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pc="-5" dirty="0">
                <a:solidFill>
                  <a:srgbClr val="FFFFFF"/>
                </a:solidFill>
                <a:latin typeface="Arial MT"/>
                <a:cs typeface="Arial MT"/>
              </a:rPr>
              <a:t>and</a:t>
            </a:r>
            <a:r>
              <a:rPr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pc="-5" dirty="0">
                <a:solidFill>
                  <a:srgbClr val="FFFFFF"/>
                </a:solidFill>
                <a:latin typeface="Arial MT"/>
                <a:cs typeface="Arial MT"/>
              </a:rPr>
              <a:t>up-to-date</a:t>
            </a:r>
            <a:endParaRPr dirty="0">
              <a:solidFill>
                <a:prstClr val="black"/>
              </a:solidFill>
              <a:latin typeface="Arial MT"/>
              <a:cs typeface="Arial MT"/>
            </a:endParaRPr>
          </a:p>
        </p:txBody>
      </p:sp>
      <p:sp>
        <p:nvSpPr>
          <p:cNvPr id="1048726" name="object 11"/>
          <p:cNvSpPr txBox="1"/>
          <p:nvPr/>
        </p:nvSpPr>
        <p:spPr>
          <a:xfrm>
            <a:off x="3942779" y="3250185"/>
            <a:ext cx="167640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400" b="1" spc="-5" dirty="0">
                <a:solidFill>
                  <a:prstClr val="black"/>
                </a:solidFill>
                <a:latin typeface="Arial"/>
                <a:cs typeface="Arial"/>
              </a:rPr>
              <a:t>04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48727" name="object 12"/>
          <p:cNvSpPr txBox="1"/>
          <p:nvPr/>
        </p:nvSpPr>
        <p:spPr>
          <a:xfrm>
            <a:off x="3952850" y="3663968"/>
            <a:ext cx="2765106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solidFill>
                  <a:srgbClr val="FFFFFF"/>
                </a:solidFill>
                <a:latin typeface="Arial MT"/>
                <a:cs typeface="Arial MT"/>
              </a:rPr>
              <a:t>not be</a:t>
            </a:r>
            <a:r>
              <a:rPr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pc="-5" dirty="0">
                <a:solidFill>
                  <a:srgbClr val="FFFFFF"/>
                </a:solidFill>
                <a:latin typeface="Arial MT"/>
                <a:cs typeface="Arial MT"/>
              </a:rPr>
              <a:t>kept</a:t>
            </a:r>
            <a:r>
              <a:rPr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pc="-5" dirty="0">
                <a:solidFill>
                  <a:srgbClr val="FFFFFF"/>
                </a:solidFill>
                <a:latin typeface="Arial MT"/>
                <a:cs typeface="Arial MT"/>
              </a:rPr>
              <a:t>longer</a:t>
            </a:r>
            <a:r>
              <a:rPr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pc="-5" dirty="0">
                <a:solidFill>
                  <a:srgbClr val="FFFFFF"/>
                </a:solidFill>
                <a:latin typeface="Arial MT"/>
                <a:cs typeface="Arial MT"/>
              </a:rPr>
              <a:t>than necessary</a:t>
            </a:r>
            <a:endParaRPr dirty="0">
              <a:solidFill>
                <a:prstClr val="black"/>
              </a:solidFill>
              <a:latin typeface="Arial MT"/>
              <a:cs typeface="Arial MT"/>
            </a:endParaRPr>
          </a:p>
        </p:txBody>
      </p:sp>
      <p:sp>
        <p:nvSpPr>
          <p:cNvPr id="1048728" name="object 13"/>
          <p:cNvSpPr txBox="1"/>
          <p:nvPr/>
        </p:nvSpPr>
        <p:spPr>
          <a:xfrm>
            <a:off x="3718751" y="3974973"/>
            <a:ext cx="16764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solidFill>
                  <a:prstClr val="black"/>
                </a:solidFill>
                <a:latin typeface="Arial"/>
                <a:cs typeface="Arial"/>
              </a:rPr>
              <a:t>05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48729" name="object 14"/>
          <p:cNvSpPr txBox="1"/>
          <p:nvPr/>
        </p:nvSpPr>
        <p:spPr>
          <a:xfrm>
            <a:off x="3690555" y="4389530"/>
            <a:ext cx="431044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solidFill>
                  <a:srgbClr val="FFFFFF"/>
                </a:solidFill>
                <a:latin typeface="Arial MT"/>
                <a:cs typeface="Arial MT"/>
              </a:rPr>
              <a:t>be</a:t>
            </a:r>
            <a:r>
              <a:rPr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pc="-5" dirty="0">
                <a:solidFill>
                  <a:srgbClr val="FFFFFF"/>
                </a:solidFill>
                <a:latin typeface="Arial MT"/>
                <a:cs typeface="Arial MT"/>
              </a:rPr>
              <a:t>processed</a:t>
            </a:r>
            <a:r>
              <a:rPr spc="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pc="-5" dirty="0">
                <a:solidFill>
                  <a:srgbClr val="FFFFFF"/>
                </a:solidFill>
                <a:latin typeface="Arial MT"/>
                <a:cs typeface="Arial MT"/>
              </a:rPr>
              <a:t>in accordance</a:t>
            </a:r>
            <a:r>
              <a:rPr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pc="-15" dirty="0">
                <a:solidFill>
                  <a:srgbClr val="FFFFFF"/>
                </a:solidFill>
                <a:latin typeface="Arial MT"/>
                <a:cs typeface="Arial MT"/>
              </a:rPr>
              <a:t>with</a:t>
            </a:r>
            <a:r>
              <a:rPr spc="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>
                <a:solidFill>
                  <a:srgbClr val="FFFFFF"/>
                </a:solidFill>
                <a:latin typeface="Arial MT"/>
                <a:cs typeface="Arial MT"/>
              </a:rPr>
              <a:t>the</a:t>
            </a:r>
            <a:r>
              <a:rPr spc="-5" dirty="0">
                <a:solidFill>
                  <a:srgbClr val="FFFFFF"/>
                </a:solidFill>
                <a:latin typeface="Arial MT"/>
                <a:cs typeface="Arial MT"/>
              </a:rPr>
              <a:t> rights</a:t>
            </a:r>
            <a:r>
              <a:rPr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pc="-5" dirty="0">
                <a:solidFill>
                  <a:srgbClr val="FFFFFF"/>
                </a:solidFill>
                <a:latin typeface="Arial MT"/>
                <a:cs typeface="Arial MT"/>
              </a:rPr>
              <a:t>subjects</a:t>
            </a:r>
            <a:endParaRPr dirty="0">
              <a:solidFill>
                <a:prstClr val="black"/>
              </a:solidFill>
              <a:latin typeface="Arial MT"/>
              <a:cs typeface="Arial MT"/>
            </a:endParaRPr>
          </a:p>
        </p:txBody>
      </p:sp>
      <p:sp>
        <p:nvSpPr>
          <p:cNvPr id="1048730" name="object 15"/>
          <p:cNvSpPr txBox="1"/>
          <p:nvPr/>
        </p:nvSpPr>
        <p:spPr>
          <a:xfrm>
            <a:off x="3319558" y="4738575"/>
            <a:ext cx="167640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400" b="1" spc="-5" dirty="0">
                <a:solidFill>
                  <a:prstClr val="black"/>
                </a:solidFill>
                <a:latin typeface="Arial"/>
                <a:cs typeface="Arial"/>
              </a:rPr>
              <a:t>06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48731" name="object 16"/>
          <p:cNvSpPr txBox="1"/>
          <p:nvPr/>
        </p:nvSpPr>
        <p:spPr>
          <a:xfrm>
            <a:off x="3243964" y="5125455"/>
            <a:ext cx="4923949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solidFill>
                  <a:srgbClr val="FFFFFF"/>
                </a:solidFill>
                <a:latin typeface="Arial MT"/>
                <a:cs typeface="Arial MT"/>
              </a:rPr>
              <a:t>be kept</a:t>
            </a:r>
            <a:r>
              <a:rPr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pc="-5" dirty="0">
                <a:solidFill>
                  <a:srgbClr val="FFFFFF"/>
                </a:solidFill>
                <a:latin typeface="Arial MT"/>
                <a:cs typeface="Arial MT"/>
              </a:rPr>
              <a:t>secure</a:t>
            </a:r>
            <a:r>
              <a:rPr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pc="-10" dirty="0">
                <a:solidFill>
                  <a:srgbClr val="FFFFFF"/>
                </a:solidFill>
                <a:latin typeface="Arial MT"/>
                <a:cs typeface="Arial MT"/>
              </a:rPr>
              <a:t>against</a:t>
            </a:r>
            <a:r>
              <a:rPr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pc="-5" dirty="0">
                <a:solidFill>
                  <a:srgbClr val="FFFFFF"/>
                </a:solidFill>
                <a:latin typeface="Arial MT"/>
                <a:cs typeface="Arial MT"/>
              </a:rPr>
              <a:t>unauthorized</a:t>
            </a:r>
            <a:r>
              <a:rPr spc="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pc="-5" dirty="0">
                <a:solidFill>
                  <a:srgbClr val="FFFFFF"/>
                </a:solidFill>
                <a:latin typeface="Arial MT"/>
                <a:cs typeface="Arial MT"/>
              </a:rPr>
              <a:t>processing,</a:t>
            </a:r>
            <a:r>
              <a:rPr spc="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pc="-10" dirty="0">
                <a:solidFill>
                  <a:srgbClr val="FFFFFF"/>
                </a:solidFill>
                <a:latin typeface="Arial MT"/>
                <a:cs typeface="Arial MT"/>
              </a:rPr>
              <a:t>damage</a:t>
            </a:r>
            <a:r>
              <a:rPr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pc="-5" dirty="0">
                <a:solidFill>
                  <a:srgbClr val="FFFFFF"/>
                </a:solidFill>
                <a:latin typeface="Arial MT"/>
                <a:cs typeface="Arial MT"/>
              </a:rPr>
              <a:t>or</a:t>
            </a:r>
            <a:r>
              <a:rPr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pc="-5" dirty="0">
                <a:solidFill>
                  <a:srgbClr val="FFFFFF"/>
                </a:solidFill>
                <a:latin typeface="Arial MT"/>
                <a:cs typeface="Arial MT"/>
              </a:rPr>
              <a:t>loss</a:t>
            </a:r>
            <a:endParaRPr dirty="0">
              <a:solidFill>
                <a:prstClr val="black"/>
              </a:solidFill>
              <a:latin typeface="Arial MT"/>
              <a:cs typeface="Arial MT"/>
            </a:endParaRPr>
          </a:p>
        </p:txBody>
      </p:sp>
      <p:sp>
        <p:nvSpPr>
          <p:cNvPr id="1048732" name="object 17"/>
          <p:cNvSpPr txBox="1"/>
          <p:nvPr/>
        </p:nvSpPr>
        <p:spPr>
          <a:xfrm>
            <a:off x="2938272" y="5484674"/>
            <a:ext cx="16764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solidFill>
                  <a:prstClr val="black"/>
                </a:solidFill>
                <a:latin typeface="Arial"/>
                <a:cs typeface="Arial"/>
              </a:rPr>
              <a:t>07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48733" name="object 18"/>
          <p:cNvSpPr txBox="1"/>
          <p:nvPr/>
        </p:nvSpPr>
        <p:spPr>
          <a:xfrm>
            <a:off x="1599153" y="3919804"/>
            <a:ext cx="888206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2000" dirty="0">
                <a:solidFill>
                  <a:prstClr val="black"/>
                </a:solidFill>
                <a:latin typeface="Arial MT"/>
                <a:cs typeface="Arial MT"/>
              </a:rPr>
              <a:t>Data</a:t>
            </a:r>
            <a:r>
              <a:rPr sz="2000" spc="-8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prstClr val="black"/>
                </a:solidFill>
                <a:latin typeface="Arial MT"/>
                <a:cs typeface="Arial MT"/>
              </a:rPr>
              <a:t>must</a:t>
            </a:r>
            <a:endParaRPr sz="2000">
              <a:solidFill>
                <a:prstClr val="black"/>
              </a:solidFill>
              <a:latin typeface="Arial MT"/>
              <a:cs typeface="Arial MT"/>
            </a:endParaRPr>
          </a:p>
        </p:txBody>
      </p:sp>
      <p:sp>
        <p:nvSpPr>
          <p:cNvPr id="1048734" name="object 19"/>
          <p:cNvSpPr txBox="1"/>
          <p:nvPr/>
        </p:nvSpPr>
        <p:spPr>
          <a:xfrm>
            <a:off x="2719483" y="6172608"/>
            <a:ext cx="16764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solidFill>
                  <a:prstClr val="black"/>
                </a:solidFill>
                <a:latin typeface="Arial"/>
                <a:cs typeface="Arial"/>
              </a:rPr>
              <a:t>08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48735" name="object 20"/>
          <p:cNvSpPr txBox="1"/>
          <p:nvPr/>
        </p:nvSpPr>
        <p:spPr>
          <a:xfrm>
            <a:off x="3031426" y="5827641"/>
            <a:ext cx="483679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solidFill>
                  <a:srgbClr val="FFFFFF"/>
                </a:solidFill>
                <a:latin typeface="Arial MT"/>
                <a:cs typeface="Arial MT"/>
              </a:rPr>
              <a:t>not</a:t>
            </a:r>
            <a:r>
              <a:rPr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pc="-5" dirty="0">
                <a:solidFill>
                  <a:srgbClr val="FFFFFF"/>
                </a:solidFill>
                <a:latin typeface="Arial MT"/>
                <a:cs typeface="Arial MT"/>
              </a:rPr>
              <a:t>be transferred</a:t>
            </a:r>
            <a:r>
              <a:rPr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pc="-5" dirty="0">
                <a:solidFill>
                  <a:srgbClr val="FFFFFF"/>
                </a:solidFill>
                <a:latin typeface="Arial MT"/>
                <a:cs typeface="Arial MT"/>
              </a:rPr>
              <a:t>outside</a:t>
            </a:r>
            <a:r>
              <a:rPr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pc="-5" dirty="0">
                <a:solidFill>
                  <a:srgbClr val="FFFFFF"/>
                </a:solidFill>
                <a:latin typeface="Arial MT"/>
                <a:cs typeface="Arial MT"/>
              </a:rPr>
              <a:t>Nigeria</a:t>
            </a:r>
            <a:r>
              <a:rPr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pc="-5" dirty="0">
                <a:solidFill>
                  <a:srgbClr val="FFFFFF"/>
                </a:solidFill>
                <a:latin typeface="Arial MT"/>
                <a:cs typeface="Arial MT"/>
              </a:rPr>
              <a:t>unless</a:t>
            </a:r>
            <a:r>
              <a:rPr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pc="-5" dirty="0">
                <a:solidFill>
                  <a:srgbClr val="FFFFFF"/>
                </a:solidFill>
                <a:latin typeface="Arial MT"/>
                <a:cs typeface="Arial MT"/>
              </a:rPr>
              <a:t>protection</a:t>
            </a:r>
            <a:r>
              <a:rPr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pc="-5" dirty="0">
                <a:solidFill>
                  <a:srgbClr val="FFFFFF"/>
                </a:solidFill>
                <a:latin typeface="Arial MT"/>
                <a:cs typeface="Arial MT"/>
              </a:rPr>
              <a:t>is</a:t>
            </a:r>
            <a:r>
              <a:rPr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pc="-5" dirty="0">
                <a:solidFill>
                  <a:srgbClr val="FFFFFF"/>
                </a:solidFill>
                <a:latin typeface="Arial MT"/>
                <a:cs typeface="Arial MT"/>
              </a:rPr>
              <a:t>adequate</a:t>
            </a:r>
            <a:endParaRPr dirty="0">
              <a:solidFill>
                <a:prstClr val="black"/>
              </a:solidFill>
              <a:latin typeface="Arial MT"/>
              <a:cs typeface="Arial MT"/>
            </a:endParaRPr>
          </a:p>
        </p:txBody>
      </p:sp>
      <p:pic>
        <p:nvPicPr>
          <p:cNvPr id="21" name="Picture 20" descr="C:\Users\TOKUNBO SMITH\AppData\Local\Packages\5319275A.WhatsAppDesktop_cv1g1gvanyjgm\TempState\30C0EBDB79F4FB7F85EAE27F2534EA1E\WhatsApp Image 2023-08-14 at 12.54.43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76200"/>
            <a:ext cx="828040" cy="784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31056" cy="831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8688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2" name="object 2"/>
          <p:cNvSpPr txBox="1"/>
          <p:nvPr/>
        </p:nvSpPr>
        <p:spPr>
          <a:xfrm>
            <a:off x="380923" y="1514933"/>
            <a:ext cx="5176838" cy="47904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5080" indent="-457200">
              <a:spcBef>
                <a:spcPts val="95"/>
              </a:spcBef>
              <a:buFont typeface="Wingdings"/>
              <a:buChar char=""/>
              <a:tabLst>
                <a:tab pos="469265" algn="l"/>
                <a:tab pos="469900" algn="l"/>
              </a:tabLst>
            </a:pPr>
            <a:r>
              <a:rPr sz="2800" spc="-5" dirty="0">
                <a:solidFill>
                  <a:prstClr val="black"/>
                </a:solidFill>
                <a:latin typeface="Arial MT"/>
                <a:cs typeface="Arial MT"/>
              </a:rPr>
              <a:t>1% of</a:t>
            </a:r>
            <a:r>
              <a:rPr sz="2800" spc="-1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Arial MT"/>
                <a:cs typeface="Arial MT"/>
              </a:rPr>
              <a:t>annual</a:t>
            </a:r>
            <a:r>
              <a:rPr sz="2800" spc="1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prstClr val="black"/>
                </a:solidFill>
                <a:latin typeface="Arial MT"/>
                <a:cs typeface="Arial MT"/>
              </a:rPr>
              <a:t>gross</a:t>
            </a:r>
            <a:r>
              <a:rPr sz="2800" spc="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prstClr val="black"/>
                </a:solidFill>
                <a:latin typeface="Arial MT"/>
                <a:cs typeface="Arial MT"/>
              </a:rPr>
              <a:t>revenue </a:t>
            </a:r>
            <a:r>
              <a:rPr sz="2800" spc="-5" dirty="0">
                <a:solidFill>
                  <a:prstClr val="black"/>
                </a:solidFill>
                <a:latin typeface="Arial MT"/>
                <a:cs typeface="Arial MT"/>
              </a:rPr>
              <a:t>of</a:t>
            </a:r>
            <a:r>
              <a:rPr sz="280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Arial MT"/>
                <a:cs typeface="Arial MT"/>
              </a:rPr>
              <a:t>the </a:t>
            </a:r>
            <a:r>
              <a:rPr sz="2800" dirty="0">
                <a:solidFill>
                  <a:prstClr val="black"/>
                </a:solidFill>
                <a:latin typeface="Arial MT"/>
                <a:cs typeface="Arial MT"/>
              </a:rPr>
              <a:t> preceding </a:t>
            </a:r>
            <a:r>
              <a:rPr sz="2800" spc="-5" dirty="0">
                <a:solidFill>
                  <a:prstClr val="black"/>
                </a:solidFill>
                <a:latin typeface="Arial MT"/>
                <a:cs typeface="Arial MT"/>
              </a:rPr>
              <a:t>year</a:t>
            </a:r>
            <a:r>
              <a:rPr sz="2800" spc="-1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Arial MT"/>
                <a:cs typeface="Arial MT"/>
              </a:rPr>
              <a:t>or</a:t>
            </a:r>
            <a:r>
              <a:rPr sz="2800" spc="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800" strike="dblStrike" dirty="0">
                <a:solidFill>
                  <a:prstClr val="black"/>
                </a:solidFill>
                <a:latin typeface="Arial MT"/>
                <a:cs typeface="Arial MT"/>
              </a:rPr>
              <a:t>N</a:t>
            </a:r>
            <a:r>
              <a:rPr sz="2800" dirty="0">
                <a:solidFill>
                  <a:prstClr val="black"/>
                </a:solidFill>
                <a:latin typeface="Arial MT"/>
                <a:cs typeface="Arial MT"/>
              </a:rPr>
              <a:t>2,000,000</a:t>
            </a:r>
            <a:r>
              <a:rPr sz="2800" spc="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prstClr val="black"/>
                </a:solidFill>
                <a:latin typeface="Arial MT"/>
                <a:cs typeface="Arial MT"/>
              </a:rPr>
              <a:t>whichever </a:t>
            </a:r>
            <a:r>
              <a:rPr sz="2800" spc="-76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Arial MT"/>
                <a:cs typeface="Arial MT"/>
              </a:rPr>
              <a:t>is greater</a:t>
            </a:r>
            <a:r>
              <a:rPr sz="2800" spc="2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Arial MT"/>
                <a:cs typeface="Arial MT"/>
              </a:rPr>
              <a:t>depending</a:t>
            </a:r>
            <a:r>
              <a:rPr sz="2800" spc="1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Arial MT"/>
                <a:cs typeface="Arial MT"/>
              </a:rPr>
              <a:t>on</a:t>
            </a:r>
            <a:r>
              <a:rPr sz="2800" spc="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Arial MT"/>
                <a:cs typeface="Arial MT"/>
              </a:rPr>
              <a:t>the </a:t>
            </a:r>
            <a:r>
              <a:rPr sz="2800" dirty="0">
                <a:solidFill>
                  <a:prstClr val="black"/>
                </a:solidFill>
                <a:latin typeface="Arial MT"/>
                <a:cs typeface="Arial MT"/>
              </a:rPr>
              <a:t>number</a:t>
            </a:r>
            <a:r>
              <a:rPr sz="2800" spc="1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Arial MT"/>
                <a:cs typeface="Arial MT"/>
              </a:rPr>
              <a:t>of </a:t>
            </a:r>
            <a:r>
              <a:rPr sz="2800" dirty="0">
                <a:solidFill>
                  <a:prstClr val="black"/>
                </a:solidFill>
                <a:latin typeface="Arial MT"/>
                <a:cs typeface="Arial MT"/>
              </a:rPr>
              <a:t> data</a:t>
            </a:r>
            <a:r>
              <a:rPr sz="2800" spc="-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prstClr val="black"/>
                </a:solidFill>
                <a:latin typeface="Arial MT"/>
                <a:cs typeface="Arial MT"/>
              </a:rPr>
              <a:t>subjects.</a:t>
            </a:r>
            <a:endParaRPr sz="2800">
              <a:solidFill>
                <a:prstClr val="black"/>
              </a:solidFill>
              <a:latin typeface="Arial MT"/>
              <a:cs typeface="Arial MT"/>
            </a:endParaRPr>
          </a:p>
          <a:p>
            <a:pPr>
              <a:buFont typeface="Wingdings"/>
              <a:buChar char=""/>
            </a:pPr>
            <a:endParaRPr sz="3100">
              <a:solidFill>
                <a:prstClr val="black"/>
              </a:solidFill>
              <a:latin typeface="Arial MT"/>
              <a:cs typeface="Arial MT"/>
            </a:endParaRPr>
          </a:p>
          <a:p>
            <a:pPr>
              <a:buFont typeface="Wingdings"/>
              <a:buChar char=""/>
            </a:pPr>
            <a:endParaRPr sz="2750">
              <a:solidFill>
                <a:prstClr val="black"/>
              </a:solidFill>
              <a:latin typeface="Arial MT"/>
              <a:cs typeface="Arial MT"/>
            </a:endParaRPr>
          </a:p>
          <a:p>
            <a:pPr marL="469900" marR="289560" indent="-457200" algn="just">
              <a:buFont typeface="Wingdings"/>
              <a:buChar char=""/>
              <a:tabLst>
                <a:tab pos="469900" algn="l"/>
              </a:tabLst>
            </a:pPr>
            <a:r>
              <a:rPr sz="2800" spc="-5" dirty="0">
                <a:solidFill>
                  <a:prstClr val="black"/>
                </a:solidFill>
                <a:latin typeface="Arial MT"/>
                <a:cs typeface="Arial MT"/>
              </a:rPr>
              <a:t>2% </a:t>
            </a:r>
            <a:r>
              <a:rPr sz="2800" dirty="0">
                <a:solidFill>
                  <a:prstClr val="black"/>
                </a:solidFill>
                <a:latin typeface="Arial MT"/>
                <a:cs typeface="Arial MT"/>
              </a:rPr>
              <a:t>or </a:t>
            </a:r>
            <a:r>
              <a:rPr sz="2800" strike="dblStrike" spc="-5" dirty="0">
                <a:solidFill>
                  <a:prstClr val="black"/>
                </a:solidFill>
                <a:latin typeface="Arial MT"/>
                <a:cs typeface="Arial MT"/>
              </a:rPr>
              <a:t>N</a:t>
            </a:r>
            <a:r>
              <a:rPr sz="2800" spc="-5" dirty="0">
                <a:solidFill>
                  <a:prstClr val="black"/>
                </a:solidFill>
                <a:latin typeface="Arial MT"/>
                <a:cs typeface="Arial MT"/>
              </a:rPr>
              <a:t>10,000,000 </a:t>
            </a:r>
            <a:r>
              <a:rPr sz="2800" spc="-85" dirty="0">
                <a:solidFill>
                  <a:prstClr val="black"/>
                </a:solidFill>
                <a:latin typeface="Arial MT"/>
                <a:cs typeface="Arial MT"/>
              </a:rPr>
              <a:t>(Ten </a:t>
            </a:r>
            <a:r>
              <a:rPr sz="2800" spc="-5" dirty="0">
                <a:solidFill>
                  <a:prstClr val="black"/>
                </a:solidFill>
                <a:latin typeface="Arial MT"/>
                <a:cs typeface="Arial MT"/>
              </a:rPr>
              <a:t>Million Naira), </a:t>
            </a:r>
            <a:r>
              <a:rPr sz="2800" spc="-76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prstClr val="black"/>
                </a:solidFill>
                <a:latin typeface="Arial MT"/>
                <a:cs typeface="Arial MT"/>
              </a:rPr>
              <a:t>whichever </a:t>
            </a:r>
            <a:r>
              <a:rPr sz="2800" spc="-5" dirty="0">
                <a:solidFill>
                  <a:prstClr val="black"/>
                </a:solidFill>
                <a:latin typeface="Arial MT"/>
                <a:cs typeface="Arial MT"/>
              </a:rPr>
              <a:t>is </a:t>
            </a:r>
            <a:r>
              <a:rPr sz="2800" dirty="0">
                <a:solidFill>
                  <a:prstClr val="black"/>
                </a:solidFill>
                <a:latin typeface="Arial MT"/>
                <a:cs typeface="Arial MT"/>
              </a:rPr>
              <a:t>greater depending </a:t>
            </a:r>
            <a:r>
              <a:rPr sz="2800" spc="-5" dirty="0">
                <a:solidFill>
                  <a:prstClr val="black"/>
                </a:solidFill>
                <a:latin typeface="Arial MT"/>
                <a:cs typeface="Arial MT"/>
              </a:rPr>
              <a:t>on the </a:t>
            </a:r>
            <a:r>
              <a:rPr sz="280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Arial MT"/>
                <a:cs typeface="Arial MT"/>
              </a:rPr>
              <a:t>number</a:t>
            </a:r>
            <a:r>
              <a:rPr sz="2800" spc="1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Arial MT"/>
                <a:cs typeface="Arial MT"/>
              </a:rPr>
              <a:t>of</a:t>
            </a:r>
            <a:r>
              <a:rPr sz="2800" spc="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Arial MT"/>
                <a:cs typeface="Arial MT"/>
              </a:rPr>
              <a:t>data</a:t>
            </a:r>
            <a:r>
              <a:rPr sz="2800" dirty="0">
                <a:solidFill>
                  <a:prstClr val="black"/>
                </a:solidFill>
                <a:latin typeface="Arial MT"/>
                <a:cs typeface="Arial MT"/>
              </a:rPr>
              <a:t> subjects.</a:t>
            </a:r>
            <a:endParaRPr sz="2800">
              <a:solidFill>
                <a:prstClr val="black"/>
              </a:solidFill>
              <a:latin typeface="Arial MT"/>
              <a:cs typeface="Arial MT"/>
            </a:endParaRPr>
          </a:p>
        </p:txBody>
      </p:sp>
      <p:sp>
        <p:nvSpPr>
          <p:cNvPr id="1048803" name="object 3"/>
          <p:cNvSpPr txBox="1">
            <a:spLocks noGrp="1"/>
          </p:cNvSpPr>
          <p:nvPr>
            <p:ph type="title"/>
          </p:nvPr>
        </p:nvSpPr>
        <p:spPr>
          <a:xfrm>
            <a:off x="1143000" y="468630"/>
            <a:ext cx="647128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Sanctions</a:t>
            </a:r>
            <a:r>
              <a:rPr sz="3600" spc="-25" dirty="0"/>
              <a:t> </a:t>
            </a:r>
            <a:r>
              <a:rPr sz="3600" spc="-5" dirty="0"/>
              <a:t>for</a:t>
            </a:r>
            <a:r>
              <a:rPr sz="3600" spc="-20" dirty="0"/>
              <a:t> </a:t>
            </a:r>
            <a:r>
              <a:rPr sz="3600" dirty="0"/>
              <a:t>Non-Compliance</a:t>
            </a:r>
          </a:p>
        </p:txBody>
      </p:sp>
      <p:pic>
        <p:nvPicPr>
          <p:cNvPr id="2097214" name="object 4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03010" y="1600200"/>
            <a:ext cx="2721483" cy="3488436"/>
          </a:xfrm>
          <a:prstGeom prst="rect">
            <a:avLst/>
          </a:prstGeom>
        </p:spPr>
      </p:pic>
      <p:pic>
        <p:nvPicPr>
          <p:cNvPr id="5" name="Picture 4" descr="C:\Users\TOKUNBO SMITH\AppData\Local\Packages\5319275A.WhatsAppDesktop_cv1g1gvanyjgm\TempState\30C0EBDB79F4FB7F85EAE27F2534EA1E\WhatsApp Image 2023-08-14 at 12.54.43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76200"/>
            <a:ext cx="828040" cy="784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31056" cy="831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922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4" name="object 2"/>
          <p:cNvSpPr txBox="1">
            <a:spLocks noGrp="1"/>
          </p:cNvSpPr>
          <p:nvPr>
            <p:ph type="title"/>
          </p:nvPr>
        </p:nvSpPr>
        <p:spPr>
          <a:xfrm>
            <a:off x="582321" y="103710"/>
            <a:ext cx="6863657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Co</a:t>
            </a:r>
            <a:r>
              <a:rPr sz="4000" spc="-20" dirty="0"/>
              <a:t>n</a:t>
            </a:r>
            <a:r>
              <a:rPr sz="4000" spc="-5" dirty="0"/>
              <a:t>clusion</a:t>
            </a:r>
            <a:endParaRPr sz="4000" dirty="0"/>
          </a:p>
        </p:txBody>
      </p:sp>
      <p:grpSp>
        <p:nvGrpSpPr>
          <p:cNvPr id="73" name="object 3"/>
          <p:cNvGrpSpPr/>
          <p:nvPr/>
        </p:nvGrpSpPr>
        <p:grpSpPr>
          <a:xfrm>
            <a:off x="475298" y="1182369"/>
            <a:ext cx="7906703" cy="4942840"/>
            <a:chOff x="633730" y="1182369"/>
            <a:chExt cx="10542270" cy="4942840"/>
          </a:xfrm>
        </p:grpSpPr>
        <p:sp>
          <p:nvSpPr>
            <p:cNvPr id="1048805" name="object 4"/>
            <p:cNvSpPr/>
            <p:nvPr/>
          </p:nvSpPr>
          <p:spPr>
            <a:xfrm>
              <a:off x="640080" y="1188719"/>
              <a:ext cx="10529570" cy="4930140"/>
            </a:xfrm>
            <a:custGeom>
              <a:avLst/>
              <a:gdLst/>
              <a:ahLst/>
              <a:cxnLst/>
              <a:rect l="l" t="t" r="r" b="b"/>
              <a:pathLst>
                <a:path w="10529570" h="4930140">
                  <a:moveTo>
                    <a:pt x="10529316" y="0"/>
                  </a:moveTo>
                  <a:lnTo>
                    <a:pt x="0" y="0"/>
                  </a:lnTo>
                  <a:lnTo>
                    <a:pt x="0" y="4930140"/>
                  </a:lnTo>
                  <a:lnTo>
                    <a:pt x="10529316" y="4930140"/>
                  </a:lnTo>
                  <a:lnTo>
                    <a:pt x="10529316" y="0"/>
                  </a:lnTo>
                  <a:close/>
                </a:path>
              </a:pathLst>
            </a:custGeom>
            <a:solidFill>
              <a:srgbClr val="F18A73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806" name="object 5"/>
            <p:cNvSpPr/>
            <p:nvPr/>
          </p:nvSpPr>
          <p:spPr>
            <a:xfrm>
              <a:off x="640080" y="1188719"/>
              <a:ext cx="10529570" cy="4930140"/>
            </a:xfrm>
            <a:custGeom>
              <a:avLst/>
              <a:gdLst/>
              <a:ahLst/>
              <a:cxnLst/>
              <a:rect l="l" t="t" r="r" b="b"/>
              <a:pathLst>
                <a:path w="10529570" h="4930140">
                  <a:moveTo>
                    <a:pt x="0" y="4930140"/>
                  </a:moveTo>
                  <a:lnTo>
                    <a:pt x="10529316" y="4930140"/>
                  </a:lnTo>
                  <a:lnTo>
                    <a:pt x="10529316" y="0"/>
                  </a:lnTo>
                  <a:lnTo>
                    <a:pt x="0" y="0"/>
                  </a:lnTo>
                  <a:lnTo>
                    <a:pt x="0" y="4930140"/>
                  </a:lnTo>
                  <a:close/>
                </a:path>
              </a:pathLst>
            </a:custGeom>
            <a:ln w="12192">
              <a:solidFill>
                <a:srgbClr val="AC2A0C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</p:grpSp>
      <p:sp>
        <p:nvSpPr>
          <p:cNvPr id="1048807" name="object 6"/>
          <p:cNvSpPr txBox="1"/>
          <p:nvPr/>
        </p:nvSpPr>
        <p:spPr>
          <a:xfrm>
            <a:off x="152400" y="914400"/>
            <a:ext cx="8686800" cy="49378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/>
            <a:r>
              <a:rPr sz="3200" dirty="0" smtClean="0">
                <a:solidFill>
                  <a:prstClr val="black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prstClr val="black"/>
                </a:solidFill>
                <a:latin typeface="Arial MT"/>
                <a:cs typeface="Arial MT"/>
              </a:rPr>
              <a:t>expectation of privacy from </a:t>
            </a:r>
            <a:r>
              <a:rPr lang="en-US" sz="3200" dirty="0" smtClean="0">
                <a:solidFill>
                  <a:prstClr val="black"/>
                </a:solidFill>
                <a:latin typeface="Arial MT"/>
                <a:cs typeface="Arial MT"/>
              </a:rPr>
              <a:t>people</a:t>
            </a:r>
            <a:r>
              <a:rPr sz="3200" dirty="0" smtClean="0">
                <a:solidFill>
                  <a:prstClr val="black"/>
                </a:solidFill>
                <a:latin typeface="Arial MT"/>
                <a:cs typeface="Arial MT"/>
              </a:rPr>
              <a:t>, </a:t>
            </a:r>
            <a:r>
              <a:rPr sz="3200" dirty="0">
                <a:solidFill>
                  <a:prstClr val="black"/>
                </a:solidFill>
                <a:latin typeface="Arial MT"/>
                <a:cs typeface="Arial MT"/>
              </a:rPr>
              <a:t>the legal and </a:t>
            </a:r>
            <a:r>
              <a:rPr sz="3200" spc="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prstClr val="black"/>
                </a:solidFill>
                <a:latin typeface="Arial MT"/>
                <a:cs typeface="Arial MT"/>
              </a:rPr>
              <a:t>political issues that arise from that expectation, are why Data Privacy </a:t>
            </a:r>
            <a:r>
              <a:rPr sz="3200" spc="-71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prstClr val="black"/>
                </a:solidFill>
                <a:latin typeface="Arial MT"/>
                <a:cs typeface="Arial MT"/>
              </a:rPr>
              <a:t>is</a:t>
            </a:r>
            <a:r>
              <a:rPr sz="3200" spc="-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prstClr val="black"/>
                </a:solidFill>
                <a:latin typeface="Arial MT"/>
                <a:cs typeface="Arial MT"/>
              </a:rPr>
              <a:t>such</a:t>
            </a:r>
            <a:r>
              <a:rPr sz="3200" spc="-2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prstClr val="black"/>
                </a:solidFill>
                <a:latin typeface="Arial MT"/>
                <a:cs typeface="Arial MT"/>
              </a:rPr>
              <a:t>an</a:t>
            </a:r>
            <a:r>
              <a:rPr sz="3200" spc="1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prstClr val="black"/>
                </a:solidFill>
                <a:latin typeface="Arial MT"/>
                <a:cs typeface="Arial MT"/>
              </a:rPr>
              <a:t>important</a:t>
            </a:r>
            <a:r>
              <a:rPr sz="3200" spc="-2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prstClr val="black"/>
                </a:solidFill>
                <a:latin typeface="Arial MT"/>
                <a:cs typeface="Arial MT"/>
              </a:rPr>
              <a:t>topic.</a:t>
            </a:r>
          </a:p>
          <a:p>
            <a:pPr marL="12700" marR="6985">
              <a:spcBef>
                <a:spcPts val="5"/>
              </a:spcBef>
            </a:pPr>
            <a:r>
              <a:rPr sz="3200" dirty="0" smtClean="0">
                <a:solidFill>
                  <a:prstClr val="black"/>
                </a:solidFill>
                <a:latin typeface="Arial MT"/>
                <a:cs typeface="Arial MT"/>
              </a:rPr>
              <a:t>With </a:t>
            </a:r>
            <a:r>
              <a:rPr sz="3200" dirty="0">
                <a:solidFill>
                  <a:prstClr val="black"/>
                </a:solidFill>
                <a:latin typeface="Arial MT"/>
                <a:cs typeface="Arial MT"/>
              </a:rPr>
              <a:t>that said, we should always be careful about what we share </a:t>
            </a:r>
            <a:r>
              <a:rPr sz="3200" spc="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prstClr val="black"/>
                </a:solidFill>
                <a:latin typeface="Arial MT"/>
                <a:cs typeface="Arial MT"/>
              </a:rPr>
              <a:t>about</a:t>
            </a:r>
            <a:r>
              <a:rPr sz="3200" spc="-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prstClr val="black"/>
                </a:solidFill>
                <a:latin typeface="Arial MT"/>
                <a:cs typeface="Arial MT"/>
              </a:rPr>
              <a:t>ourselves</a:t>
            </a:r>
            <a:r>
              <a:rPr sz="3200" spc="-1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prstClr val="black"/>
                </a:solidFill>
                <a:latin typeface="Arial MT"/>
                <a:cs typeface="Arial MT"/>
              </a:rPr>
              <a:t>online.</a:t>
            </a:r>
            <a:r>
              <a:rPr sz="3200" spc="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prstClr val="black"/>
                </a:solidFill>
                <a:latin typeface="Arial MT"/>
                <a:cs typeface="Arial MT"/>
              </a:rPr>
              <a:t>Even</a:t>
            </a:r>
            <a:r>
              <a:rPr sz="3200" spc="-1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prstClr val="black"/>
                </a:solidFill>
                <a:latin typeface="Arial MT"/>
                <a:cs typeface="Arial MT"/>
              </a:rPr>
              <a:t>when using</a:t>
            </a:r>
            <a:r>
              <a:rPr sz="3200" spc="-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prstClr val="black"/>
                </a:solidFill>
                <a:latin typeface="Arial MT"/>
                <a:cs typeface="Arial MT"/>
              </a:rPr>
              <a:t>email</a:t>
            </a:r>
            <a:r>
              <a:rPr sz="3200" spc="-1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prstClr val="black"/>
                </a:solidFill>
                <a:latin typeface="Arial MT"/>
                <a:cs typeface="Arial MT"/>
              </a:rPr>
              <a:t>or</a:t>
            </a:r>
            <a:r>
              <a:rPr sz="3200" spc="1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prstClr val="black"/>
                </a:solidFill>
                <a:latin typeface="Arial MT"/>
                <a:cs typeface="Arial MT"/>
              </a:rPr>
              <a:t>social</a:t>
            </a:r>
            <a:r>
              <a:rPr sz="3200" spc="-2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prstClr val="black"/>
                </a:solidFill>
                <a:latin typeface="Arial MT"/>
                <a:cs typeface="Arial MT"/>
              </a:rPr>
              <a:t>media</a:t>
            </a:r>
            <a:r>
              <a:rPr sz="3200" spc="-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prstClr val="black"/>
                </a:solidFill>
                <a:latin typeface="Arial MT"/>
                <a:cs typeface="Arial MT"/>
              </a:rPr>
              <a:t>sites, </a:t>
            </a:r>
            <a:r>
              <a:rPr sz="3200" spc="-71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prstClr val="black"/>
                </a:solidFill>
                <a:latin typeface="Arial MT"/>
                <a:cs typeface="Arial MT"/>
              </a:rPr>
              <a:t>think</a:t>
            </a:r>
            <a:r>
              <a:rPr sz="3200" spc="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prstClr val="black"/>
                </a:solidFill>
                <a:latin typeface="Arial MT"/>
                <a:cs typeface="Arial MT"/>
              </a:rPr>
              <a:t>about</a:t>
            </a:r>
            <a:r>
              <a:rPr sz="3200" spc="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prstClr val="black"/>
                </a:solidFill>
                <a:latin typeface="Arial MT"/>
                <a:cs typeface="Arial MT"/>
              </a:rPr>
              <a:t>what</a:t>
            </a:r>
            <a:r>
              <a:rPr sz="3200" spc="-1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prstClr val="black"/>
                </a:solidFill>
                <a:latin typeface="Arial MT"/>
                <a:cs typeface="Arial MT"/>
              </a:rPr>
              <a:t>information</a:t>
            </a:r>
            <a:r>
              <a:rPr sz="3200" spc="-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prstClr val="black"/>
                </a:solidFill>
                <a:latin typeface="Arial MT"/>
                <a:cs typeface="Arial MT"/>
              </a:rPr>
              <a:t>you</a:t>
            </a:r>
            <a:r>
              <a:rPr sz="3200" spc="-1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prstClr val="black"/>
                </a:solidFill>
                <a:latin typeface="Arial MT"/>
                <a:cs typeface="Arial MT"/>
              </a:rPr>
              <a:t>post</a:t>
            </a:r>
            <a:r>
              <a:rPr sz="3200" spc="2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prstClr val="black"/>
                </a:solidFill>
                <a:latin typeface="Arial MT"/>
                <a:cs typeface="Arial MT"/>
              </a:rPr>
              <a:t>–</a:t>
            </a:r>
            <a:r>
              <a:rPr sz="3200" spc="1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prstClr val="black"/>
                </a:solidFill>
                <a:latin typeface="Arial MT"/>
                <a:cs typeface="Arial MT"/>
              </a:rPr>
              <a:t>if</a:t>
            </a:r>
            <a:r>
              <a:rPr sz="3200" spc="-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prstClr val="black"/>
                </a:solidFill>
                <a:latin typeface="Arial MT"/>
                <a:cs typeface="Arial MT"/>
              </a:rPr>
              <a:t>the</a:t>
            </a:r>
            <a:r>
              <a:rPr sz="3200" spc="1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prstClr val="black"/>
                </a:solidFill>
                <a:latin typeface="Arial MT"/>
                <a:cs typeface="Arial MT"/>
              </a:rPr>
              <a:t>worst</a:t>
            </a:r>
            <a:r>
              <a:rPr sz="3200" spc="-1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prstClr val="black"/>
                </a:solidFill>
                <a:latin typeface="Arial MT"/>
                <a:cs typeface="Arial MT"/>
              </a:rPr>
              <a:t>should</a:t>
            </a:r>
            <a:r>
              <a:rPr sz="3200" spc="-1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prstClr val="black"/>
                </a:solidFill>
                <a:latin typeface="Arial MT"/>
                <a:cs typeface="Arial MT"/>
              </a:rPr>
              <a:t>happen, </a:t>
            </a:r>
            <a:r>
              <a:rPr sz="3200" spc="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prstClr val="black"/>
                </a:solidFill>
                <a:latin typeface="Arial MT"/>
                <a:cs typeface="Arial MT"/>
              </a:rPr>
              <a:t>would</a:t>
            </a:r>
            <a:r>
              <a:rPr sz="3200" spc="-1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prstClr val="black"/>
                </a:solidFill>
                <a:latin typeface="Arial MT"/>
                <a:cs typeface="Arial MT"/>
              </a:rPr>
              <a:t>you</a:t>
            </a:r>
            <a:r>
              <a:rPr sz="3200" spc="1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prstClr val="black"/>
                </a:solidFill>
                <a:latin typeface="Arial MT"/>
                <a:cs typeface="Arial MT"/>
              </a:rPr>
              <a:t>want</a:t>
            </a:r>
            <a:r>
              <a:rPr sz="3200" spc="-2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prstClr val="black"/>
                </a:solidFill>
                <a:latin typeface="Arial MT"/>
                <a:cs typeface="Arial MT"/>
              </a:rPr>
              <a:t>to</a:t>
            </a:r>
            <a:r>
              <a:rPr sz="3200" spc="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prstClr val="black"/>
                </a:solidFill>
                <a:latin typeface="Arial MT"/>
                <a:cs typeface="Arial MT"/>
              </a:rPr>
              <a:t>share</a:t>
            </a:r>
            <a:r>
              <a:rPr sz="3200" spc="-1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prstClr val="black"/>
                </a:solidFill>
                <a:latin typeface="Arial MT"/>
                <a:cs typeface="Arial MT"/>
              </a:rPr>
              <a:t>this </a:t>
            </a:r>
            <a:r>
              <a:rPr sz="3200" spc="-5" dirty="0">
                <a:solidFill>
                  <a:prstClr val="black"/>
                </a:solidFill>
                <a:latin typeface="Arial MT"/>
                <a:cs typeface="Arial MT"/>
              </a:rPr>
              <a:t>with</a:t>
            </a:r>
            <a:r>
              <a:rPr sz="3200" spc="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prstClr val="black"/>
                </a:solidFill>
                <a:latin typeface="Arial MT"/>
                <a:cs typeface="Arial MT"/>
              </a:rPr>
              <a:t>a complete</a:t>
            </a:r>
            <a:r>
              <a:rPr sz="3200" spc="-2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prstClr val="black"/>
                </a:solidFill>
                <a:latin typeface="Arial MT"/>
                <a:cs typeface="Arial MT"/>
              </a:rPr>
              <a:t>stranger?</a:t>
            </a:r>
          </a:p>
        </p:txBody>
      </p:sp>
      <p:pic>
        <p:nvPicPr>
          <p:cNvPr id="2097215" name="object 7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5345377"/>
            <a:ext cx="1219200" cy="762000"/>
          </a:xfrm>
          <a:prstGeom prst="rect">
            <a:avLst/>
          </a:prstGeom>
        </p:spPr>
      </p:pic>
      <p:pic>
        <p:nvPicPr>
          <p:cNvPr id="11" name="Picture 10" descr="C:\Users\TOKUNBO SMITH\AppData\Local\Packages\5319275A.WhatsAppDesktop_cv1g1gvanyjgm\TempState\30C0EBDB79F4FB7F85EAE27F2534EA1E\WhatsApp Image 2023-08-14 at 12.54.43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76200"/>
            <a:ext cx="828040" cy="784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31056" cy="831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2512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0" name="object 2"/>
          <p:cNvSpPr txBox="1">
            <a:spLocks noGrp="1"/>
          </p:cNvSpPr>
          <p:nvPr>
            <p:ph type="title"/>
          </p:nvPr>
        </p:nvSpPr>
        <p:spPr>
          <a:xfrm>
            <a:off x="1143000" y="1676400"/>
            <a:ext cx="6982301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Thank</a:t>
            </a:r>
            <a:r>
              <a:rPr spc="-90" dirty="0"/>
              <a:t> </a:t>
            </a:r>
            <a:r>
              <a:rPr dirty="0"/>
              <a:t>you!</a:t>
            </a:r>
          </a:p>
        </p:txBody>
      </p:sp>
      <p:pic>
        <p:nvPicPr>
          <p:cNvPr id="22" name="Picture 21" descr="C:\Users\TOKUNBO SMITH\AppData\Local\Packages\5319275A.WhatsAppDesktop_cv1g1gvanyjgm\TempState\30C0EBDB79F4FB7F85EAE27F2534EA1E\WhatsApp Image 2023-08-14 at 12.54.4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76200"/>
            <a:ext cx="828040" cy="784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31056" cy="831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4586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object 2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17310" y="2034539"/>
            <a:ext cx="2649474" cy="2087880"/>
          </a:xfrm>
          <a:prstGeom prst="rect">
            <a:avLst/>
          </a:prstGeom>
        </p:spPr>
      </p:pic>
      <p:sp>
        <p:nvSpPr>
          <p:cNvPr id="1048603" name="object 3"/>
          <p:cNvSpPr txBox="1">
            <a:spLocks noGrp="1"/>
          </p:cNvSpPr>
          <p:nvPr>
            <p:ph type="title"/>
          </p:nvPr>
        </p:nvSpPr>
        <p:spPr>
          <a:xfrm>
            <a:off x="2315385" y="213362"/>
            <a:ext cx="4479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Introduction</a:t>
            </a:r>
            <a:endParaRPr sz="4000" dirty="0"/>
          </a:p>
        </p:txBody>
      </p:sp>
      <p:sp>
        <p:nvSpPr>
          <p:cNvPr id="1048604" name="object 4"/>
          <p:cNvSpPr txBox="1"/>
          <p:nvPr/>
        </p:nvSpPr>
        <p:spPr>
          <a:xfrm>
            <a:off x="336119" y="868807"/>
            <a:ext cx="8437721" cy="581095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90805" marR="836930">
              <a:lnSpc>
                <a:spcPts val="2590"/>
              </a:lnSpc>
              <a:spcBef>
                <a:spcPts val="425"/>
              </a:spcBef>
            </a:pPr>
            <a:r>
              <a:rPr sz="2000" dirty="0" smtClean="0">
                <a:solidFill>
                  <a:prstClr val="black"/>
                </a:solidFill>
                <a:latin typeface="Arial MT"/>
                <a:cs typeface="Arial MT"/>
              </a:rPr>
              <a:t>In</a:t>
            </a:r>
            <a:r>
              <a:rPr sz="2000" spc="10" dirty="0" smtClean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 smtClean="0">
                <a:solidFill>
                  <a:prstClr val="black"/>
                </a:solidFill>
                <a:latin typeface="Arial MT"/>
                <a:cs typeface="Arial MT"/>
              </a:rPr>
              <a:t>the modern</a:t>
            </a:r>
            <a:r>
              <a:rPr sz="2000" spc="20" dirty="0" smtClean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world,</a:t>
            </a:r>
            <a:r>
              <a:rPr sz="2000" spc="1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almost</a:t>
            </a:r>
            <a:r>
              <a:rPr sz="2000" spc="1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everything</a:t>
            </a:r>
            <a:r>
              <a:rPr sz="2000" spc="2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there</a:t>
            </a:r>
            <a:r>
              <a:rPr sz="2000" spc="1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is</a:t>
            </a:r>
            <a:r>
              <a:rPr sz="2000" spc="1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prstClr val="black"/>
                </a:solidFill>
                <a:latin typeface="Arial MT"/>
                <a:cs typeface="Arial MT"/>
              </a:rPr>
              <a:t>to</a:t>
            </a:r>
            <a:r>
              <a:rPr sz="2000" spc="-1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know</a:t>
            </a:r>
            <a:r>
              <a:rPr sz="2000" spc="1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about</a:t>
            </a:r>
            <a:r>
              <a:rPr sz="2000" spc="2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us</a:t>
            </a:r>
            <a:r>
              <a:rPr sz="200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is</a:t>
            </a:r>
            <a:r>
              <a:rPr sz="2000" spc="1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available </a:t>
            </a:r>
            <a:r>
              <a:rPr sz="2000" spc="-65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online.</a:t>
            </a:r>
            <a:r>
              <a:rPr sz="2000" spc="2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prstClr val="black"/>
                </a:solidFill>
                <a:latin typeface="Arial MT"/>
                <a:cs typeface="Arial MT"/>
              </a:rPr>
              <a:t>Our</a:t>
            </a:r>
            <a:r>
              <a:rPr sz="2000" spc="-1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medical</a:t>
            </a:r>
            <a:r>
              <a:rPr sz="2000" spc="1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prstClr val="black"/>
                </a:solidFill>
                <a:latin typeface="Arial MT"/>
                <a:cs typeface="Arial MT"/>
              </a:rPr>
              <a:t>records,</a:t>
            </a:r>
            <a:r>
              <a:rPr sz="2000" spc="1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our</a:t>
            </a:r>
            <a:r>
              <a:rPr sz="200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education</a:t>
            </a:r>
            <a:r>
              <a:rPr sz="2000" spc="2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and</a:t>
            </a:r>
            <a:r>
              <a:rPr sz="2000" spc="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work</a:t>
            </a:r>
            <a:r>
              <a:rPr sz="2000" spc="1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25" dirty="0">
                <a:solidFill>
                  <a:prstClr val="black"/>
                </a:solidFill>
                <a:latin typeface="Arial MT"/>
                <a:cs typeface="Arial MT"/>
              </a:rPr>
              <a:t>history,</a:t>
            </a:r>
            <a:r>
              <a:rPr sz="200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our</a:t>
            </a:r>
            <a:r>
              <a:rPr sz="2000" spc="1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family </a:t>
            </a:r>
            <a:r>
              <a:rPr sz="200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connections,</a:t>
            </a:r>
            <a:r>
              <a:rPr sz="2000" spc="1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are</a:t>
            </a:r>
            <a:r>
              <a:rPr sz="2000" spc="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very</a:t>
            </a:r>
            <a:r>
              <a:rPr sz="2000" spc="-1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likely</a:t>
            </a:r>
            <a:r>
              <a:rPr sz="2000" spc="2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prstClr val="black"/>
                </a:solidFill>
                <a:latin typeface="Arial MT"/>
                <a:cs typeface="Arial MT"/>
              </a:rPr>
              <a:t>to</a:t>
            </a:r>
            <a:r>
              <a:rPr sz="2000" spc="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10" dirty="0">
                <a:solidFill>
                  <a:prstClr val="black"/>
                </a:solidFill>
                <a:latin typeface="Arial MT"/>
                <a:cs typeface="Arial MT"/>
              </a:rPr>
              <a:t>be</a:t>
            </a:r>
            <a:r>
              <a:rPr sz="200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digitally</a:t>
            </a:r>
            <a:r>
              <a:rPr sz="2000" spc="3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stored</a:t>
            </a:r>
            <a:r>
              <a:rPr sz="2000" spc="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somewhere.</a:t>
            </a:r>
            <a:endParaRPr sz="2000" dirty="0">
              <a:solidFill>
                <a:prstClr val="black"/>
              </a:solidFill>
              <a:latin typeface="Arial MT"/>
              <a:cs typeface="Arial MT"/>
            </a:endParaRPr>
          </a:p>
          <a:p>
            <a:pPr marL="95885" marR="4264660">
              <a:lnSpc>
                <a:spcPct val="90000"/>
              </a:lnSpc>
              <a:spcBef>
                <a:spcPts val="1545"/>
              </a:spcBef>
            </a:pPr>
            <a:r>
              <a:rPr sz="2000" spc="-20" dirty="0">
                <a:solidFill>
                  <a:prstClr val="black"/>
                </a:solidFill>
                <a:latin typeface="Arial MT"/>
                <a:cs typeface="Arial MT"/>
              </a:rPr>
              <a:t>Essentially,</a:t>
            </a:r>
            <a:r>
              <a:rPr sz="2000" spc="3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everything</a:t>
            </a:r>
            <a:r>
              <a:rPr sz="2000" spc="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prstClr val="black"/>
                </a:solidFill>
                <a:latin typeface="Arial MT"/>
                <a:cs typeface="Arial MT"/>
              </a:rPr>
              <a:t>that</a:t>
            </a:r>
            <a:r>
              <a:rPr sz="2000" spc="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10" dirty="0">
                <a:solidFill>
                  <a:prstClr val="black"/>
                </a:solidFill>
                <a:latin typeface="Arial MT"/>
                <a:cs typeface="Arial MT"/>
              </a:rPr>
              <a:t>we</a:t>
            </a:r>
            <a:r>
              <a:rPr sz="2000" spc="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do</a:t>
            </a:r>
            <a:r>
              <a:rPr sz="2000" spc="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on</a:t>
            </a:r>
            <a:r>
              <a:rPr sz="2000" spc="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the</a:t>
            </a:r>
            <a:r>
              <a:rPr sz="2000" spc="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internet </a:t>
            </a:r>
            <a:r>
              <a:rPr sz="200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requires</a:t>
            </a:r>
            <a:r>
              <a:rPr sz="2000" spc="1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sending</a:t>
            </a:r>
            <a:r>
              <a:rPr sz="2000" spc="2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and</a:t>
            </a:r>
            <a:r>
              <a:rPr sz="2000" spc="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receiving</a:t>
            </a:r>
            <a:r>
              <a:rPr sz="2000" spc="2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prstClr val="black"/>
                </a:solidFill>
                <a:latin typeface="Arial MT"/>
                <a:cs typeface="Arial MT"/>
              </a:rPr>
              <a:t>data.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For</a:t>
            </a:r>
            <a:r>
              <a:rPr sz="2000" spc="1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example, </a:t>
            </a:r>
            <a:r>
              <a:rPr sz="200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when</a:t>
            </a:r>
            <a:r>
              <a:rPr sz="2000" spc="1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you</a:t>
            </a:r>
            <a:r>
              <a:rPr sz="2000" spc="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make</a:t>
            </a:r>
            <a:r>
              <a:rPr sz="2000" spc="1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a</a:t>
            </a:r>
            <a:r>
              <a:rPr sz="2000" spc="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search</a:t>
            </a:r>
            <a:r>
              <a:rPr sz="2000" spc="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on</a:t>
            </a:r>
            <a:r>
              <a:rPr sz="2000" spc="1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Google</a:t>
            </a:r>
            <a:r>
              <a:rPr sz="2000" spc="1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you</a:t>
            </a:r>
            <a:r>
              <a:rPr sz="2000" spc="1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send</a:t>
            </a:r>
            <a:r>
              <a:rPr sz="2000" spc="1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your </a:t>
            </a:r>
            <a:r>
              <a:rPr sz="2000" spc="-65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data</a:t>
            </a:r>
            <a:r>
              <a:rPr sz="2000" dirty="0">
                <a:solidFill>
                  <a:prstClr val="black"/>
                </a:solidFill>
                <a:latin typeface="Arial MT"/>
                <a:cs typeface="Arial MT"/>
              </a:rPr>
              <a:t> (the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search</a:t>
            </a:r>
            <a:r>
              <a:rPr sz="2000" spc="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prstClr val="black"/>
                </a:solidFill>
                <a:latin typeface="Arial MT"/>
                <a:cs typeface="Arial MT"/>
              </a:rPr>
              <a:t>terms,</a:t>
            </a:r>
            <a:r>
              <a:rPr sz="2000" spc="-3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as</a:t>
            </a:r>
            <a:r>
              <a:rPr sz="200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well</a:t>
            </a:r>
            <a:r>
              <a:rPr sz="2000" spc="2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as</a:t>
            </a:r>
            <a:r>
              <a:rPr sz="200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your</a:t>
            </a:r>
            <a:r>
              <a:rPr sz="2000" spc="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location, </a:t>
            </a:r>
            <a:r>
              <a:rPr sz="200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device)</a:t>
            </a:r>
            <a:r>
              <a:rPr sz="2000" spc="1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and</a:t>
            </a:r>
            <a:r>
              <a:rPr sz="2000" dirty="0">
                <a:solidFill>
                  <a:prstClr val="black"/>
                </a:solidFill>
                <a:latin typeface="Arial MT"/>
                <a:cs typeface="Arial MT"/>
              </a:rPr>
              <a:t> receive</a:t>
            </a:r>
            <a:r>
              <a:rPr sz="2000" spc="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10" dirty="0">
                <a:solidFill>
                  <a:prstClr val="black"/>
                </a:solidFill>
                <a:latin typeface="Arial MT"/>
                <a:cs typeface="Arial MT"/>
              </a:rPr>
              <a:t>Google’s</a:t>
            </a:r>
            <a:r>
              <a:rPr sz="2000" spc="2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 smtClean="0">
                <a:solidFill>
                  <a:prstClr val="black"/>
                </a:solidFill>
                <a:latin typeface="Arial MT"/>
                <a:cs typeface="Arial MT"/>
              </a:rPr>
              <a:t>data </a:t>
            </a:r>
            <a:r>
              <a:rPr sz="2000" dirty="0">
                <a:solidFill>
                  <a:prstClr val="black"/>
                </a:solidFill>
                <a:latin typeface="Arial MT"/>
                <a:cs typeface="Arial MT"/>
              </a:rPr>
              <a:t>(the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10" dirty="0">
                <a:solidFill>
                  <a:prstClr val="black"/>
                </a:solidFill>
                <a:latin typeface="Arial MT"/>
                <a:cs typeface="Arial MT"/>
              </a:rPr>
              <a:t>list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of </a:t>
            </a:r>
            <a:r>
              <a:rPr sz="200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search results).</a:t>
            </a:r>
            <a:endParaRPr sz="2000" dirty="0">
              <a:solidFill>
                <a:prstClr val="black"/>
              </a:solidFill>
              <a:latin typeface="Arial MT"/>
              <a:cs typeface="Arial MT"/>
            </a:endParaRPr>
          </a:p>
          <a:p>
            <a:pPr marL="12700" indent="53340">
              <a:spcBef>
                <a:spcPts val="2140"/>
              </a:spcBef>
            </a:pP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President</a:t>
            </a:r>
            <a:r>
              <a:rPr sz="2000" spc="-3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20" dirty="0">
                <a:solidFill>
                  <a:prstClr val="black"/>
                </a:solidFill>
                <a:latin typeface="Arial MT"/>
                <a:cs typeface="Arial MT"/>
              </a:rPr>
              <a:t>Tinubu</a:t>
            </a:r>
            <a:r>
              <a:rPr sz="2000" spc="3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signed</a:t>
            </a:r>
            <a:r>
              <a:rPr sz="2000" spc="2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prstClr val="black"/>
                </a:solidFill>
                <a:latin typeface="Arial MT"/>
                <a:cs typeface="Arial MT"/>
              </a:rPr>
              <a:t>the</a:t>
            </a:r>
            <a:r>
              <a:rPr sz="2000" spc="1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Nigeria</a:t>
            </a:r>
            <a:r>
              <a:rPr sz="2000" spc="3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Data</a:t>
            </a:r>
            <a:r>
              <a:rPr sz="2000" spc="1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Protection</a:t>
            </a:r>
            <a:r>
              <a:rPr sz="2000" spc="-13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prstClr val="black"/>
                </a:solidFill>
                <a:latin typeface="Arial MT"/>
                <a:cs typeface="Arial MT"/>
              </a:rPr>
              <a:t>Act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into</a:t>
            </a:r>
            <a:r>
              <a:rPr sz="2000" spc="1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law</a:t>
            </a:r>
            <a:r>
              <a:rPr sz="2000" spc="2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on</a:t>
            </a:r>
            <a:r>
              <a:rPr sz="2000" spc="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June</a:t>
            </a:r>
            <a:r>
              <a:rPr sz="2000" spc="3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prstClr val="black"/>
                </a:solidFill>
                <a:latin typeface="Arial MT"/>
                <a:cs typeface="Arial MT"/>
              </a:rPr>
              <a:t>12,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10" dirty="0">
                <a:solidFill>
                  <a:prstClr val="black"/>
                </a:solidFill>
                <a:latin typeface="Arial MT"/>
                <a:cs typeface="Arial MT"/>
              </a:rPr>
              <a:t>2023.</a:t>
            </a:r>
            <a:endParaRPr sz="2000" dirty="0">
              <a:solidFill>
                <a:prstClr val="black"/>
              </a:solidFill>
              <a:latin typeface="Arial MT"/>
              <a:cs typeface="Arial MT"/>
            </a:endParaRPr>
          </a:p>
          <a:p>
            <a:pPr>
              <a:spcBef>
                <a:spcPts val="30"/>
              </a:spcBef>
            </a:pPr>
            <a:endParaRPr sz="2000" dirty="0">
              <a:solidFill>
                <a:prstClr val="black"/>
              </a:solidFill>
              <a:latin typeface="Arial MT"/>
              <a:cs typeface="Arial MT"/>
            </a:endParaRPr>
          </a:p>
          <a:p>
            <a:pPr marL="12700" marR="93980">
              <a:lnSpc>
                <a:spcPct val="88800"/>
              </a:lnSpc>
            </a:pP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The</a:t>
            </a:r>
            <a:r>
              <a:rPr sz="200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applicability</a:t>
            </a:r>
            <a:r>
              <a:rPr sz="2000" spc="6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prstClr val="black"/>
                </a:solidFill>
                <a:latin typeface="Arial MT"/>
                <a:cs typeface="Arial MT"/>
              </a:rPr>
              <a:t>of</a:t>
            </a:r>
            <a:r>
              <a:rPr sz="2000" spc="1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prstClr val="black"/>
                </a:solidFill>
                <a:latin typeface="Arial MT"/>
                <a:cs typeface="Arial MT"/>
              </a:rPr>
              <a:t>the</a:t>
            </a:r>
            <a:r>
              <a:rPr sz="2000" spc="-13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prstClr val="black"/>
                </a:solidFill>
                <a:latin typeface="Arial MT"/>
                <a:cs typeface="Arial MT"/>
              </a:rPr>
              <a:t>Act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is</a:t>
            </a:r>
            <a:r>
              <a:rPr sz="2000" spc="1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more</a:t>
            </a:r>
            <a:r>
              <a:rPr sz="2000" spc="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focused</a:t>
            </a:r>
            <a:r>
              <a:rPr sz="2000" spc="1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on</a:t>
            </a:r>
            <a:r>
              <a:rPr sz="2000" spc="2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00AF50"/>
                </a:solidFill>
                <a:latin typeface="Arial MT"/>
                <a:cs typeface="Arial MT"/>
              </a:rPr>
              <a:t>data</a:t>
            </a:r>
            <a:r>
              <a:rPr sz="2000" spc="10" dirty="0">
                <a:solidFill>
                  <a:srgbClr val="00AF50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00AF50"/>
                </a:solidFill>
                <a:latin typeface="Arial MT"/>
                <a:cs typeface="Arial MT"/>
              </a:rPr>
              <a:t>controllers</a:t>
            </a:r>
            <a:r>
              <a:rPr sz="2000" spc="35" dirty="0">
                <a:solidFill>
                  <a:srgbClr val="00AF50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and</a:t>
            </a:r>
            <a:r>
              <a:rPr sz="2000" spc="3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00AF50"/>
                </a:solidFill>
                <a:latin typeface="Arial MT"/>
                <a:cs typeface="Arial MT"/>
              </a:rPr>
              <a:t>processors</a:t>
            </a:r>
            <a:r>
              <a:rPr sz="2000" spc="15" dirty="0">
                <a:solidFill>
                  <a:srgbClr val="00AF50"/>
                </a:solidFill>
                <a:latin typeface="Arial MT"/>
                <a:cs typeface="Arial MT"/>
              </a:rPr>
              <a:t> </a:t>
            </a:r>
            <a:r>
              <a:rPr sz="2000" spc="-10" dirty="0">
                <a:solidFill>
                  <a:prstClr val="black"/>
                </a:solidFill>
                <a:latin typeface="Arial MT"/>
                <a:cs typeface="Arial MT"/>
              </a:rPr>
              <a:t>and </a:t>
            </a:r>
            <a:r>
              <a:rPr sz="2000" spc="-65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not </a:t>
            </a:r>
            <a:r>
              <a:rPr sz="2000" spc="-5" dirty="0">
                <a:solidFill>
                  <a:srgbClr val="00AF50"/>
                </a:solidFill>
                <a:latin typeface="Arial MT"/>
                <a:cs typeface="Arial MT"/>
              </a:rPr>
              <a:t>data</a:t>
            </a:r>
            <a:r>
              <a:rPr sz="2000" spc="5" dirty="0">
                <a:solidFill>
                  <a:srgbClr val="00AF50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00AF50"/>
                </a:solidFill>
                <a:latin typeface="Arial MT"/>
                <a:cs typeface="Arial MT"/>
              </a:rPr>
              <a:t>subjects</a:t>
            </a:r>
            <a:r>
              <a:rPr sz="2000" spc="15" dirty="0">
                <a:solidFill>
                  <a:srgbClr val="00AF50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which</a:t>
            </a:r>
            <a:r>
              <a:rPr sz="2000" spc="1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places</a:t>
            </a:r>
            <a:r>
              <a:rPr sz="2000" spc="2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a higher</a:t>
            </a:r>
            <a:r>
              <a:rPr sz="2000" spc="3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burden</a:t>
            </a:r>
            <a:r>
              <a:rPr sz="2000" spc="1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on</a:t>
            </a:r>
            <a:r>
              <a:rPr sz="2000" spc="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lang="en-US" sz="2000" spc="-5" dirty="0" smtClean="0">
                <a:solidFill>
                  <a:prstClr val="black"/>
                </a:solidFill>
                <a:latin typeface="Arial MT"/>
                <a:cs typeface="Arial MT"/>
              </a:rPr>
              <a:t>Data controllers</a:t>
            </a:r>
            <a:r>
              <a:rPr sz="2000" spc="40" dirty="0" smtClean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prstClr val="black"/>
                </a:solidFill>
                <a:latin typeface="Arial MT"/>
                <a:cs typeface="Arial MT"/>
              </a:rPr>
              <a:t>to </a:t>
            </a:r>
            <a:r>
              <a:rPr sz="2000" spc="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safeguard</a:t>
            </a:r>
            <a:r>
              <a:rPr sz="2000" spc="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 MT"/>
                <a:cs typeface="Arial MT"/>
              </a:rPr>
              <a:t>privacy</a:t>
            </a:r>
            <a:r>
              <a:rPr sz="2000" dirty="0">
                <a:solidFill>
                  <a:prstClr val="black"/>
                </a:solidFill>
                <a:latin typeface="Arial MT"/>
                <a:cs typeface="Arial MT"/>
              </a:rPr>
              <a:t> rights.</a:t>
            </a:r>
          </a:p>
        </p:txBody>
      </p:sp>
      <p:pic>
        <p:nvPicPr>
          <p:cNvPr id="5" name="Picture 4" descr="C:\Users\TOKUNBO SMITH\AppData\Local\Packages\5319275A.WhatsAppDesktop_cv1g1gvanyjgm\TempState\30C0EBDB79F4FB7F85EAE27F2534EA1E\WhatsApp Image 2023-08-14 at 12.54.43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76200"/>
            <a:ext cx="828040" cy="784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31056" cy="831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552157"/>
            <a:ext cx="1713902" cy="1140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9542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6933"/>
            <a:ext cx="8176945" cy="404766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987029" cy="656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31056" cy="831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 descr="C:\Users\TOKUNBO SMITH\AppData\Local\Packages\5319275A.WhatsAppDesktop_cv1g1gvanyjgm\TempState\30C0EBDB79F4FB7F85EAE27F2534EA1E\WhatsApp Image 2023-08-14 at 12.54.43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76200"/>
            <a:ext cx="828040" cy="7848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5656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00200"/>
            <a:ext cx="8124291" cy="4062651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Organizations </a:t>
            </a:r>
            <a:r>
              <a:rPr lang="en-US" sz="4400" dirty="0"/>
              <a:t>or movements, people or society at a local level rather than at the centre of major political activity. Local, or person‐to‐person.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33400"/>
            <a:ext cx="7886090" cy="61555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4000" dirty="0" smtClean="0"/>
              <a:t>GRASSROOT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31056" cy="831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C:\Users\TOKUNBO SMITH\AppData\Local\Packages\5319275A.WhatsAppDesktop_cv1g1gvanyjgm\TempState\30C0EBDB79F4FB7F85EAE27F2534EA1E\WhatsApp Image 2023-08-14 at 12.54.43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76200"/>
            <a:ext cx="828040" cy="7848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2112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47800"/>
            <a:ext cx="8124291" cy="498598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By </a:t>
            </a:r>
            <a:r>
              <a:rPr lang="en-US" sz="3600" dirty="0"/>
              <a:t>connecting data-driven </a:t>
            </a:r>
            <a:r>
              <a:rPr lang="en-US" sz="3600" dirty="0" smtClean="0"/>
              <a:t>objectives at grassroots to our </a:t>
            </a:r>
            <a:r>
              <a:rPr lang="en-US" sz="3600" dirty="0"/>
              <a:t>goals, </a:t>
            </a:r>
            <a:r>
              <a:rPr lang="en-US" sz="3600" dirty="0" smtClean="0"/>
              <a:t>we </a:t>
            </a:r>
            <a:r>
              <a:rPr lang="en-US" sz="3600" dirty="0"/>
              <a:t>can make more informed, effective, and strategic decisions, and achieve better results and outcomes. Data-driven objectives help </a:t>
            </a:r>
            <a:r>
              <a:rPr lang="en-US" sz="3600" dirty="0" smtClean="0"/>
              <a:t>us </a:t>
            </a:r>
            <a:r>
              <a:rPr lang="en-US" sz="3600" dirty="0"/>
              <a:t>align </a:t>
            </a:r>
            <a:r>
              <a:rPr lang="en-US" sz="3600" dirty="0" smtClean="0"/>
              <a:t>our </a:t>
            </a:r>
            <a:r>
              <a:rPr lang="en-US" sz="3600" dirty="0"/>
              <a:t>actions with </a:t>
            </a:r>
            <a:r>
              <a:rPr lang="en-US" sz="3600" dirty="0" smtClean="0"/>
              <a:t>our </a:t>
            </a:r>
            <a:r>
              <a:rPr lang="en-US" sz="3600" dirty="0"/>
              <a:t>desired outcomes, and track </a:t>
            </a:r>
            <a:r>
              <a:rPr lang="en-US" sz="3600" dirty="0" smtClean="0"/>
              <a:t>our </a:t>
            </a:r>
            <a:r>
              <a:rPr lang="en-US" sz="3600" dirty="0"/>
              <a:t>progress and performance.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2400"/>
            <a:ext cx="7886090" cy="1107996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600" dirty="0"/>
              <a:t>How do data help focus goals and objectives?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31056" cy="831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C:\Users\TOKUNBO SMITH\AppData\Local\Packages\5319275A.WhatsAppDesktop_cv1g1gvanyjgm\TempState\30C0EBDB79F4FB7F85EAE27F2534EA1E\WhatsApp Image 2023-08-14 at 12.54.43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76200"/>
            <a:ext cx="828040" cy="7848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0635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57912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>SCOPE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491220" cy="58674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This Act applies to the processing of personal data whether by automated means or not </a:t>
            </a:r>
          </a:p>
          <a:p>
            <a:pPr algn="just"/>
            <a:r>
              <a:rPr lang="en-US" sz="2800" b="1" dirty="0" smtClean="0"/>
              <a:t>This Act applies only where— </a:t>
            </a:r>
          </a:p>
          <a:p>
            <a:pPr algn="just"/>
            <a:r>
              <a:rPr lang="en-US" sz="2800" b="1" dirty="0" smtClean="0"/>
              <a:t>(a</a:t>
            </a:r>
            <a:r>
              <a:rPr lang="en-US" sz="2800" dirty="0" smtClean="0"/>
              <a:t>) the data controller or data processor is domiciled, ordinarily resident, or ordinarily operating in Nigeria; </a:t>
            </a:r>
          </a:p>
          <a:p>
            <a:pPr algn="just"/>
            <a:r>
              <a:rPr lang="en-US" sz="2800" dirty="0" smtClean="0"/>
              <a:t>(b) the processing of personal data occurs within Nigeria; or </a:t>
            </a:r>
          </a:p>
          <a:p>
            <a:pPr algn="just"/>
            <a:r>
              <a:rPr lang="en-US" sz="2800" dirty="0" smtClean="0"/>
              <a:t>(c) the data controller or the data processor is not domiciled, ordinarily resident or ordinarily operating in Nigeria, but is processing personal data of a data subject in Nigeria. </a:t>
            </a:r>
          </a:p>
          <a:p>
            <a:endParaRPr lang="en-US" sz="2800" dirty="0"/>
          </a:p>
        </p:txBody>
      </p:sp>
      <p:pic>
        <p:nvPicPr>
          <p:cNvPr id="5" name="Picture 4" descr="C:\Users\TOKUNBO SMITH\AppData\Local\Packages\5319275A.WhatsAppDesktop_cv1g1gvanyjgm\TempState\30C0EBDB79F4FB7F85EAE27F2534EA1E\WhatsApp Image 2023-08-14 at 12.54.4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76200"/>
            <a:ext cx="828040" cy="784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31056" cy="831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7466" y="1752600"/>
            <a:ext cx="1094982" cy="820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6411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678180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cap="small" dirty="0">
                <a:solidFill>
                  <a:srgbClr val="00B050"/>
                </a:solidFill>
              </a:rPr>
              <a:t>	</a:t>
            </a:r>
            <a:r>
              <a:rPr lang="en-US" sz="3200" b="1" cap="small" dirty="0" smtClean="0">
                <a:solidFill>
                  <a:srgbClr val="00B050"/>
                </a:solidFill>
              </a:rPr>
              <a:t>BENEFITS OF DATA PROTECTION COMPLIANCE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algn="just">
              <a:buFont typeface="Wingdings 2"/>
              <a:buChar char=""/>
              <a:defRPr/>
            </a:pPr>
            <a:r>
              <a:rPr lang="en-US" sz="2400" dirty="0"/>
              <a:t>Individuals have control over their personal data</a:t>
            </a:r>
          </a:p>
          <a:p>
            <a:pPr algn="just">
              <a:buFont typeface="Wingdings 2"/>
              <a:buChar char=""/>
              <a:defRPr/>
            </a:pPr>
            <a:r>
              <a:rPr lang="en-US" sz="2400" dirty="0"/>
              <a:t>Improved trust and confidence by clients, staff and stakeholders</a:t>
            </a:r>
          </a:p>
          <a:p>
            <a:pPr algn="just">
              <a:buFont typeface="Wingdings 2"/>
              <a:buChar char=""/>
              <a:defRPr/>
            </a:pPr>
            <a:r>
              <a:rPr lang="en-US" sz="2400" dirty="0"/>
              <a:t>Protect Individual personal data from abuse or misuse</a:t>
            </a:r>
          </a:p>
          <a:p>
            <a:pPr algn="just">
              <a:buFont typeface="Wingdings 2"/>
              <a:buChar char=""/>
              <a:defRPr/>
            </a:pPr>
            <a:r>
              <a:rPr lang="en-US" sz="2400" dirty="0"/>
              <a:t>Provide legal remedy for individuals who suffer harm or </a:t>
            </a:r>
            <a:endParaRPr lang="en-US" sz="2400" dirty="0" smtClean="0"/>
          </a:p>
          <a:p>
            <a:pPr algn="just">
              <a:defRPr/>
            </a:pPr>
            <a:r>
              <a:rPr lang="en-US" sz="2400" dirty="0" smtClean="0"/>
              <a:t>loss </a:t>
            </a:r>
            <a:r>
              <a:rPr lang="en-US" sz="2400" dirty="0"/>
              <a:t>from violations and data breaches either by individuals, </a:t>
            </a:r>
            <a:endParaRPr lang="en-US" sz="2400" dirty="0" smtClean="0"/>
          </a:p>
          <a:p>
            <a:pPr algn="just">
              <a:defRPr/>
            </a:pPr>
            <a:r>
              <a:rPr lang="en-US" sz="2400" dirty="0" smtClean="0"/>
              <a:t>organizations </a:t>
            </a:r>
            <a:r>
              <a:rPr lang="en-US" sz="2400" dirty="0"/>
              <a:t>or government </a:t>
            </a:r>
          </a:p>
          <a:p>
            <a:pPr algn="just">
              <a:buFont typeface="Wingdings 2"/>
              <a:buChar char=""/>
              <a:defRPr/>
            </a:pPr>
            <a:r>
              <a:rPr lang="en-US" sz="2400" dirty="0"/>
              <a:t>Provision of jobs in data protection and related careers</a:t>
            </a:r>
          </a:p>
          <a:p>
            <a:pPr algn="just">
              <a:buFont typeface="Wingdings 2"/>
              <a:buChar char=""/>
              <a:defRPr/>
            </a:pPr>
            <a:r>
              <a:rPr lang="en-US" sz="2400" dirty="0"/>
              <a:t>Competitive international trade from implementing </a:t>
            </a:r>
            <a:r>
              <a:rPr lang="en-US" sz="2400" dirty="0" smtClean="0"/>
              <a:t>global</a:t>
            </a:r>
          </a:p>
          <a:p>
            <a:pPr algn="just">
              <a:defRPr/>
            </a:pPr>
            <a:r>
              <a:rPr lang="en-US" sz="2400" dirty="0" smtClean="0"/>
              <a:t>best </a:t>
            </a:r>
            <a:r>
              <a:rPr lang="en-US" sz="2400" dirty="0"/>
              <a:t>practices</a:t>
            </a:r>
          </a:p>
          <a:p>
            <a:pPr algn="just">
              <a:buFont typeface="Wingdings 2"/>
              <a:buChar char=""/>
              <a:defRPr/>
            </a:pPr>
            <a:r>
              <a:rPr lang="en-US" sz="2400" dirty="0"/>
              <a:t>Increase in GDP from improved international trade</a:t>
            </a:r>
          </a:p>
          <a:p>
            <a:pPr algn="just">
              <a:buFont typeface="Wingdings 2"/>
              <a:buChar char=""/>
              <a:defRPr/>
            </a:pPr>
            <a:r>
              <a:rPr lang="en-US" sz="2400" dirty="0"/>
              <a:t>Instill discipline in the use of personal data, especially </a:t>
            </a:r>
          </a:p>
          <a:p>
            <a:pPr algn="just">
              <a:defRPr/>
            </a:pPr>
            <a:r>
              <a:rPr lang="en-US" sz="2400" dirty="0" smtClean="0"/>
              <a:t> on </a:t>
            </a:r>
            <a:r>
              <a:rPr lang="en-US" sz="2400" dirty="0"/>
              <a:t>social media and digital platforms.</a:t>
            </a:r>
          </a:p>
          <a:p>
            <a:endParaRPr lang="en-US" dirty="0"/>
          </a:p>
        </p:txBody>
      </p:sp>
      <p:pic>
        <p:nvPicPr>
          <p:cNvPr id="5" name="Picture 4" descr="C:\Users\TOKUNBO SMITH\AppData\Local\Packages\5319275A.WhatsAppDesktop_cv1g1gvanyjgm\TempState\30C0EBDB79F4FB7F85EAE27F2534EA1E\WhatsApp Image 2023-08-14 at 12.54.4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76200"/>
            <a:ext cx="685800" cy="784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31056" cy="831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7366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631" y="481330"/>
            <a:ext cx="8229600" cy="430887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2800" b="1" dirty="0" smtClean="0">
                <a:solidFill>
                  <a:srgbClr val="00B050"/>
                </a:solidFill>
              </a:rPr>
              <a:t>IMPORTANCE OF PRIVACY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001000" cy="5562600"/>
          </a:xfrm>
        </p:spPr>
        <p:txBody>
          <a:bodyPr>
            <a:normAutofit/>
          </a:bodyPr>
          <a:lstStyle/>
          <a:p>
            <a:pPr marL="571500" indent="-457200"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Preserving the trust of 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citizens in the sharing and utilization of personal data</a:t>
            </a:r>
            <a:endParaRPr lang="en-US" sz="3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457200" algn="just">
              <a:buFont typeface="Wingdings" pitchFamily="2" charset="2"/>
              <a:buChar char="§"/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Mitigating the risk of legal, financial, </a:t>
            </a:r>
            <a:r>
              <a:rPr lang="en-GB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damaged reputation, loss of business, loss of integrity,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and ethical consequences from breaches of privacy</a:t>
            </a:r>
          </a:p>
          <a:p>
            <a:pPr marL="571500" indent="-457200" algn="just">
              <a:buFont typeface="Wingdings" pitchFamily="2" charset="2"/>
              <a:buChar char="§"/>
              <a:defRPr/>
            </a:pP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Encourage compliance with privacy laws and regulations</a:t>
            </a:r>
          </a:p>
          <a:p>
            <a:pPr marL="571500" indent="-457200" algn="just">
              <a:buFont typeface="Wingdings" pitchFamily="2" charset="2"/>
              <a:buChar char="§"/>
              <a:defRPr/>
            </a:pPr>
            <a:r>
              <a:rPr lang="en-GB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Enhances disciplinary action for c</a:t>
            </a:r>
            <a:r>
              <a:rPr lang="en-GB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itizens</a:t>
            </a:r>
            <a:endParaRPr lang="en-GB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/>
          </a:p>
        </p:txBody>
      </p:sp>
      <p:pic>
        <p:nvPicPr>
          <p:cNvPr id="5" name="Picture 4" descr="C:\Users\TOKUNBO SMITH\AppData\Local\Packages\5319275A.WhatsAppDesktop_cv1g1gvanyjgm\TempState\30C0EBDB79F4FB7F85EAE27F2534EA1E\WhatsApp Image 2023-08-14 at 12.54.4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76200"/>
            <a:ext cx="828040" cy="784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31056" cy="831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1340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object 2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15848" y="1992138"/>
            <a:ext cx="1153454" cy="1333398"/>
          </a:xfrm>
          <a:prstGeom prst="rect">
            <a:avLst/>
          </a:prstGeom>
        </p:spPr>
      </p:pic>
      <p:grpSp>
        <p:nvGrpSpPr>
          <p:cNvPr id="31" name="object 3"/>
          <p:cNvGrpSpPr/>
          <p:nvPr/>
        </p:nvGrpSpPr>
        <p:grpSpPr>
          <a:xfrm>
            <a:off x="3688462" y="5241038"/>
            <a:ext cx="2321719" cy="1426845"/>
            <a:chOff x="4917947" y="5241035"/>
            <a:chExt cx="3095625" cy="1426845"/>
          </a:xfrm>
        </p:grpSpPr>
        <p:sp>
          <p:nvSpPr>
            <p:cNvPr id="1048605" name="object 4"/>
            <p:cNvSpPr/>
            <p:nvPr/>
          </p:nvSpPr>
          <p:spPr>
            <a:xfrm>
              <a:off x="4924043" y="5512307"/>
              <a:ext cx="3083560" cy="1149350"/>
            </a:xfrm>
            <a:custGeom>
              <a:avLst/>
              <a:gdLst/>
              <a:ahLst/>
              <a:cxnLst/>
              <a:rect l="l" t="t" r="r" b="b"/>
              <a:pathLst>
                <a:path w="3083559" h="1149350">
                  <a:moveTo>
                    <a:pt x="0" y="191515"/>
                  </a:moveTo>
                  <a:lnTo>
                    <a:pt x="5057" y="147604"/>
                  </a:lnTo>
                  <a:lnTo>
                    <a:pt x="19462" y="107294"/>
                  </a:lnTo>
                  <a:lnTo>
                    <a:pt x="42067" y="71734"/>
                  </a:lnTo>
                  <a:lnTo>
                    <a:pt x="71724" y="42075"/>
                  </a:lnTo>
                  <a:lnTo>
                    <a:pt x="107283" y="19466"/>
                  </a:lnTo>
                  <a:lnTo>
                    <a:pt x="147596" y="5058"/>
                  </a:lnTo>
                  <a:lnTo>
                    <a:pt x="191515" y="0"/>
                  </a:lnTo>
                  <a:lnTo>
                    <a:pt x="2891535" y="0"/>
                  </a:lnTo>
                  <a:lnTo>
                    <a:pt x="2935455" y="5058"/>
                  </a:lnTo>
                  <a:lnTo>
                    <a:pt x="2975768" y="19466"/>
                  </a:lnTo>
                  <a:lnTo>
                    <a:pt x="3011327" y="42075"/>
                  </a:lnTo>
                  <a:lnTo>
                    <a:pt x="3040984" y="71734"/>
                  </a:lnTo>
                  <a:lnTo>
                    <a:pt x="3063589" y="107294"/>
                  </a:lnTo>
                  <a:lnTo>
                    <a:pt x="3077994" y="147604"/>
                  </a:lnTo>
                  <a:lnTo>
                    <a:pt x="3083052" y="191515"/>
                  </a:lnTo>
                  <a:lnTo>
                    <a:pt x="3083052" y="957579"/>
                  </a:lnTo>
                  <a:lnTo>
                    <a:pt x="3077994" y="1001491"/>
                  </a:lnTo>
                  <a:lnTo>
                    <a:pt x="3063589" y="1041801"/>
                  </a:lnTo>
                  <a:lnTo>
                    <a:pt x="3040984" y="1077361"/>
                  </a:lnTo>
                  <a:lnTo>
                    <a:pt x="3011327" y="1107020"/>
                  </a:lnTo>
                  <a:lnTo>
                    <a:pt x="2975768" y="1129629"/>
                  </a:lnTo>
                  <a:lnTo>
                    <a:pt x="2935455" y="1144037"/>
                  </a:lnTo>
                  <a:lnTo>
                    <a:pt x="2891535" y="1149095"/>
                  </a:lnTo>
                  <a:lnTo>
                    <a:pt x="191515" y="1149095"/>
                  </a:lnTo>
                  <a:lnTo>
                    <a:pt x="147596" y="1144037"/>
                  </a:lnTo>
                  <a:lnTo>
                    <a:pt x="107283" y="1129629"/>
                  </a:lnTo>
                  <a:lnTo>
                    <a:pt x="71724" y="1107020"/>
                  </a:lnTo>
                  <a:lnTo>
                    <a:pt x="42067" y="1077361"/>
                  </a:lnTo>
                  <a:lnTo>
                    <a:pt x="19462" y="1041801"/>
                  </a:lnTo>
                  <a:lnTo>
                    <a:pt x="5057" y="1001491"/>
                  </a:lnTo>
                  <a:lnTo>
                    <a:pt x="0" y="957579"/>
                  </a:lnTo>
                  <a:lnTo>
                    <a:pt x="0" y="191515"/>
                  </a:lnTo>
                  <a:close/>
                </a:path>
              </a:pathLst>
            </a:custGeom>
            <a:ln w="12191">
              <a:solidFill>
                <a:srgbClr val="4D1D2E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06" name="object 5"/>
            <p:cNvSpPr/>
            <p:nvPr/>
          </p:nvSpPr>
          <p:spPr>
            <a:xfrm>
              <a:off x="5546597" y="5250941"/>
              <a:ext cx="1744980" cy="352425"/>
            </a:xfrm>
            <a:custGeom>
              <a:avLst/>
              <a:gdLst/>
              <a:ahLst/>
              <a:cxnLst/>
              <a:rect l="l" t="t" r="r" b="b"/>
              <a:pathLst>
                <a:path w="1744979" h="352425">
                  <a:moveTo>
                    <a:pt x="1686305" y="0"/>
                  </a:moveTo>
                  <a:lnTo>
                    <a:pt x="58674" y="0"/>
                  </a:lnTo>
                  <a:lnTo>
                    <a:pt x="35843" y="4613"/>
                  </a:lnTo>
                  <a:lnTo>
                    <a:pt x="17192" y="17192"/>
                  </a:lnTo>
                  <a:lnTo>
                    <a:pt x="4613" y="35843"/>
                  </a:lnTo>
                  <a:lnTo>
                    <a:pt x="0" y="58674"/>
                  </a:lnTo>
                  <a:lnTo>
                    <a:pt x="0" y="293370"/>
                  </a:lnTo>
                  <a:lnTo>
                    <a:pt x="4613" y="316200"/>
                  </a:lnTo>
                  <a:lnTo>
                    <a:pt x="17192" y="334851"/>
                  </a:lnTo>
                  <a:lnTo>
                    <a:pt x="35843" y="347430"/>
                  </a:lnTo>
                  <a:lnTo>
                    <a:pt x="58674" y="352044"/>
                  </a:lnTo>
                  <a:lnTo>
                    <a:pt x="1686305" y="352044"/>
                  </a:lnTo>
                  <a:lnTo>
                    <a:pt x="1709136" y="347430"/>
                  </a:lnTo>
                  <a:lnTo>
                    <a:pt x="1727787" y="334851"/>
                  </a:lnTo>
                  <a:lnTo>
                    <a:pt x="1740366" y="316200"/>
                  </a:lnTo>
                  <a:lnTo>
                    <a:pt x="1744979" y="293370"/>
                  </a:lnTo>
                  <a:lnTo>
                    <a:pt x="1744979" y="58674"/>
                  </a:lnTo>
                  <a:lnTo>
                    <a:pt x="1740366" y="35843"/>
                  </a:lnTo>
                  <a:lnTo>
                    <a:pt x="1727787" y="17192"/>
                  </a:lnTo>
                  <a:lnTo>
                    <a:pt x="1709136" y="4613"/>
                  </a:lnTo>
                  <a:lnTo>
                    <a:pt x="1686305" y="0"/>
                  </a:lnTo>
                  <a:close/>
                </a:path>
              </a:pathLst>
            </a:custGeom>
            <a:solidFill>
              <a:srgbClr val="FF3399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07" name="object 6"/>
            <p:cNvSpPr/>
            <p:nvPr/>
          </p:nvSpPr>
          <p:spPr>
            <a:xfrm>
              <a:off x="5546597" y="5250941"/>
              <a:ext cx="1744980" cy="352425"/>
            </a:xfrm>
            <a:custGeom>
              <a:avLst/>
              <a:gdLst/>
              <a:ahLst/>
              <a:cxnLst/>
              <a:rect l="l" t="t" r="r" b="b"/>
              <a:pathLst>
                <a:path w="1744979" h="352425">
                  <a:moveTo>
                    <a:pt x="0" y="58674"/>
                  </a:moveTo>
                  <a:lnTo>
                    <a:pt x="4613" y="35843"/>
                  </a:lnTo>
                  <a:lnTo>
                    <a:pt x="17192" y="17192"/>
                  </a:lnTo>
                  <a:lnTo>
                    <a:pt x="35843" y="4613"/>
                  </a:lnTo>
                  <a:lnTo>
                    <a:pt x="58674" y="0"/>
                  </a:lnTo>
                  <a:lnTo>
                    <a:pt x="1686305" y="0"/>
                  </a:lnTo>
                  <a:lnTo>
                    <a:pt x="1709136" y="4613"/>
                  </a:lnTo>
                  <a:lnTo>
                    <a:pt x="1727787" y="17192"/>
                  </a:lnTo>
                  <a:lnTo>
                    <a:pt x="1740366" y="35843"/>
                  </a:lnTo>
                  <a:lnTo>
                    <a:pt x="1744979" y="58674"/>
                  </a:lnTo>
                  <a:lnTo>
                    <a:pt x="1744979" y="293370"/>
                  </a:lnTo>
                  <a:lnTo>
                    <a:pt x="1740366" y="316200"/>
                  </a:lnTo>
                  <a:lnTo>
                    <a:pt x="1727787" y="334851"/>
                  </a:lnTo>
                  <a:lnTo>
                    <a:pt x="1709136" y="347430"/>
                  </a:lnTo>
                  <a:lnTo>
                    <a:pt x="1686305" y="352044"/>
                  </a:lnTo>
                  <a:lnTo>
                    <a:pt x="58674" y="352044"/>
                  </a:lnTo>
                  <a:lnTo>
                    <a:pt x="35843" y="347430"/>
                  </a:lnTo>
                  <a:lnTo>
                    <a:pt x="17192" y="334851"/>
                  </a:lnTo>
                  <a:lnTo>
                    <a:pt x="4613" y="316200"/>
                  </a:lnTo>
                  <a:lnTo>
                    <a:pt x="0" y="293370"/>
                  </a:lnTo>
                  <a:lnTo>
                    <a:pt x="0" y="58674"/>
                  </a:lnTo>
                  <a:close/>
                </a:path>
              </a:pathLst>
            </a:custGeom>
            <a:ln w="198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</p:grpSp>
      <p:sp>
        <p:nvSpPr>
          <p:cNvPr id="1048608" name="object 7"/>
          <p:cNvSpPr txBox="1"/>
          <p:nvPr/>
        </p:nvSpPr>
        <p:spPr>
          <a:xfrm>
            <a:off x="3538049" y="5052682"/>
            <a:ext cx="2544590" cy="1600438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550545">
              <a:spcBef>
                <a:spcPts val="500"/>
              </a:spcBef>
            </a:pPr>
            <a:r>
              <a:rPr sz="1600" b="1" spc="-5" dirty="0">
                <a:solidFill>
                  <a:prstClr val="black"/>
                </a:solidFill>
                <a:latin typeface="Arial"/>
                <a:cs typeface="Arial"/>
              </a:rPr>
              <a:t>Data</a:t>
            </a:r>
            <a:r>
              <a:rPr sz="1600" b="1" spc="-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prstClr val="black"/>
                </a:solidFill>
                <a:latin typeface="Arial"/>
                <a:cs typeface="Arial"/>
              </a:rPr>
              <a:t>Processor</a:t>
            </a:r>
            <a:endParaRPr sz="16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marR="5080" algn="ctr">
              <a:spcBef>
                <a:spcPts val="405"/>
              </a:spcBef>
            </a:pPr>
            <a:r>
              <a:rPr sz="1600" spc="-5" dirty="0">
                <a:solidFill>
                  <a:prstClr val="black"/>
                </a:solidFill>
                <a:latin typeface="Arial MT"/>
                <a:cs typeface="Arial MT"/>
              </a:rPr>
              <a:t>Processes personal data only </a:t>
            </a:r>
            <a:r>
              <a:rPr sz="1600" spc="-43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Arial MT"/>
                <a:cs typeface="Arial MT"/>
              </a:rPr>
              <a:t>on</a:t>
            </a:r>
            <a:r>
              <a:rPr sz="1600" spc="-1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Arial MT"/>
                <a:cs typeface="Arial MT"/>
              </a:rPr>
              <a:t>behalf of</a:t>
            </a:r>
            <a:r>
              <a:rPr sz="1600" spc="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Arial MT"/>
                <a:cs typeface="Arial MT"/>
              </a:rPr>
              <a:t>the</a:t>
            </a:r>
            <a:r>
              <a:rPr sz="1600" spc="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1600" spc="-10" dirty="0">
                <a:solidFill>
                  <a:prstClr val="black"/>
                </a:solidFill>
                <a:latin typeface="Arial MT"/>
                <a:cs typeface="Arial MT"/>
              </a:rPr>
              <a:t>controller.</a:t>
            </a:r>
            <a:endParaRPr sz="1600" dirty="0">
              <a:solidFill>
                <a:prstClr val="black"/>
              </a:solidFill>
              <a:latin typeface="Arial MT"/>
              <a:cs typeface="Arial MT"/>
            </a:endParaRPr>
          </a:p>
          <a:p>
            <a:pPr marL="56515" marR="50800" algn="ctr">
              <a:lnSpc>
                <a:spcPts val="1870"/>
              </a:lnSpc>
              <a:spcBef>
                <a:spcPts val="105"/>
              </a:spcBef>
            </a:pPr>
            <a:r>
              <a:rPr sz="1600" spc="-5" dirty="0">
                <a:solidFill>
                  <a:prstClr val="black"/>
                </a:solidFill>
                <a:latin typeface="Arial MT"/>
                <a:cs typeface="Arial MT"/>
              </a:rPr>
              <a:t>Usually</a:t>
            </a:r>
            <a:r>
              <a:rPr sz="1600" spc="-2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Arial MT"/>
                <a:cs typeface="Arial MT"/>
              </a:rPr>
              <a:t>a</a:t>
            </a:r>
            <a:r>
              <a:rPr sz="1600" spc="-1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Arial MT"/>
                <a:cs typeface="Arial MT"/>
              </a:rPr>
              <a:t>third</a:t>
            </a:r>
            <a:r>
              <a:rPr sz="160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Arial MT"/>
                <a:cs typeface="Arial MT"/>
              </a:rPr>
              <a:t>party</a:t>
            </a:r>
            <a:r>
              <a:rPr sz="1600" spc="2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Arial MT"/>
                <a:cs typeface="Arial MT"/>
              </a:rPr>
              <a:t>external </a:t>
            </a:r>
            <a:r>
              <a:rPr sz="1600" spc="-43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Arial MT"/>
                <a:cs typeface="Arial MT"/>
              </a:rPr>
              <a:t>to</a:t>
            </a:r>
            <a:r>
              <a:rPr sz="1600" spc="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Arial MT"/>
                <a:cs typeface="Arial MT"/>
              </a:rPr>
              <a:t>the</a:t>
            </a:r>
            <a:r>
              <a:rPr sz="1600" spc="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Arial MT"/>
                <a:cs typeface="Arial MT"/>
              </a:rPr>
              <a:t>company</a:t>
            </a:r>
            <a:endParaRPr sz="1600" dirty="0">
              <a:solidFill>
                <a:prstClr val="black"/>
              </a:solidFill>
              <a:latin typeface="Arial MT"/>
              <a:cs typeface="Arial MT"/>
            </a:endParaRPr>
          </a:p>
        </p:txBody>
      </p:sp>
      <p:grpSp>
        <p:nvGrpSpPr>
          <p:cNvPr id="32" name="object 8"/>
          <p:cNvGrpSpPr/>
          <p:nvPr/>
        </p:nvGrpSpPr>
        <p:grpSpPr>
          <a:xfrm>
            <a:off x="6082639" y="2103120"/>
            <a:ext cx="2681288" cy="2618740"/>
            <a:chOff x="8110186" y="2103120"/>
            <a:chExt cx="3575050" cy="2618740"/>
          </a:xfrm>
        </p:grpSpPr>
        <p:pic>
          <p:nvPicPr>
            <p:cNvPr id="2097160" name="object 9"/>
            <p:cNvPicPr>
              <a:picLocks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10186" y="2103120"/>
              <a:ext cx="808735" cy="1508123"/>
            </a:xfrm>
            <a:prstGeom prst="rect">
              <a:avLst/>
            </a:prstGeom>
          </p:spPr>
        </p:pic>
        <p:sp>
          <p:nvSpPr>
            <p:cNvPr id="1048609" name="object 10"/>
            <p:cNvSpPr/>
            <p:nvPr/>
          </p:nvSpPr>
          <p:spPr>
            <a:xfrm>
              <a:off x="8621268" y="3296412"/>
              <a:ext cx="3057525" cy="1419225"/>
            </a:xfrm>
            <a:custGeom>
              <a:avLst/>
              <a:gdLst/>
              <a:ahLst/>
              <a:cxnLst/>
              <a:rect l="l" t="t" r="r" b="b"/>
              <a:pathLst>
                <a:path w="3057525" h="1419225">
                  <a:moveTo>
                    <a:pt x="2820670" y="0"/>
                  </a:moveTo>
                  <a:lnTo>
                    <a:pt x="236474" y="0"/>
                  </a:lnTo>
                  <a:lnTo>
                    <a:pt x="188829" y="4806"/>
                  </a:lnTo>
                  <a:lnTo>
                    <a:pt x="144446" y="18589"/>
                  </a:lnTo>
                  <a:lnTo>
                    <a:pt x="104278" y="40397"/>
                  </a:lnTo>
                  <a:lnTo>
                    <a:pt x="69278" y="69278"/>
                  </a:lnTo>
                  <a:lnTo>
                    <a:pt x="40397" y="104278"/>
                  </a:lnTo>
                  <a:lnTo>
                    <a:pt x="18589" y="144446"/>
                  </a:lnTo>
                  <a:lnTo>
                    <a:pt x="4806" y="188829"/>
                  </a:lnTo>
                  <a:lnTo>
                    <a:pt x="0" y="236474"/>
                  </a:lnTo>
                  <a:lnTo>
                    <a:pt x="0" y="1182370"/>
                  </a:lnTo>
                  <a:lnTo>
                    <a:pt x="4806" y="1230014"/>
                  </a:lnTo>
                  <a:lnTo>
                    <a:pt x="18589" y="1274397"/>
                  </a:lnTo>
                  <a:lnTo>
                    <a:pt x="40397" y="1314565"/>
                  </a:lnTo>
                  <a:lnTo>
                    <a:pt x="69278" y="1349565"/>
                  </a:lnTo>
                  <a:lnTo>
                    <a:pt x="104278" y="1378446"/>
                  </a:lnTo>
                  <a:lnTo>
                    <a:pt x="144446" y="1400254"/>
                  </a:lnTo>
                  <a:lnTo>
                    <a:pt x="188829" y="1414037"/>
                  </a:lnTo>
                  <a:lnTo>
                    <a:pt x="236474" y="1418844"/>
                  </a:lnTo>
                  <a:lnTo>
                    <a:pt x="2820670" y="1418844"/>
                  </a:lnTo>
                  <a:lnTo>
                    <a:pt x="2868314" y="1414037"/>
                  </a:lnTo>
                  <a:lnTo>
                    <a:pt x="2912697" y="1400254"/>
                  </a:lnTo>
                  <a:lnTo>
                    <a:pt x="2952865" y="1378446"/>
                  </a:lnTo>
                  <a:lnTo>
                    <a:pt x="2987865" y="1349565"/>
                  </a:lnTo>
                  <a:lnTo>
                    <a:pt x="3016746" y="1314565"/>
                  </a:lnTo>
                  <a:lnTo>
                    <a:pt x="3038554" y="1274397"/>
                  </a:lnTo>
                  <a:lnTo>
                    <a:pt x="3052337" y="1230014"/>
                  </a:lnTo>
                  <a:lnTo>
                    <a:pt x="3057143" y="1182370"/>
                  </a:lnTo>
                  <a:lnTo>
                    <a:pt x="3057143" y="236474"/>
                  </a:lnTo>
                  <a:lnTo>
                    <a:pt x="3052337" y="188829"/>
                  </a:lnTo>
                  <a:lnTo>
                    <a:pt x="3038554" y="144446"/>
                  </a:lnTo>
                  <a:lnTo>
                    <a:pt x="3016746" y="104278"/>
                  </a:lnTo>
                  <a:lnTo>
                    <a:pt x="2987865" y="69278"/>
                  </a:lnTo>
                  <a:lnTo>
                    <a:pt x="2952865" y="40397"/>
                  </a:lnTo>
                  <a:lnTo>
                    <a:pt x="2912697" y="18589"/>
                  </a:lnTo>
                  <a:lnTo>
                    <a:pt x="2868314" y="4806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10" name="object 11"/>
            <p:cNvSpPr/>
            <p:nvPr/>
          </p:nvSpPr>
          <p:spPr>
            <a:xfrm>
              <a:off x="8621268" y="3296412"/>
              <a:ext cx="3057525" cy="1419225"/>
            </a:xfrm>
            <a:custGeom>
              <a:avLst/>
              <a:gdLst/>
              <a:ahLst/>
              <a:cxnLst/>
              <a:rect l="l" t="t" r="r" b="b"/>
              <a:pathLst>
                <a:path w="3057525" h="1419225">
                  <a:moveTo>
                    <a:pt x="0" y="236474"/>
                  </a:moveTo>
                  <a:lnTo>
                    <a:pt x="4806" y="188829"/>
                  </a:lnTo>
                  <a:lnTo>
                    <a:pt x="18589" y="144446"/>
                  </a:lnTo>
                  <a:lnTo>
                    <a:pt x="40397" y="104278"/>
                  </a:lnTo>
                  <a:lnTo>
                    <a:pt x="69278" y="69278"/>
                  </a:lnTo>
                  <a:lnTo>
                    <a:pt x="104278" y="40397"/>
                  </a:lnTo>
                  <a:lnTo>
                    <a:pt x="144446" y="18589"/>
                  </a:lnTo>
                  <a:lnTo>
                    <a:pt x="188829" y="4806"/>
                  </a:lnTo>
                  <a:lnTo>
                    <a:pt x="236474" y="0"/>
                  </a:lnTo>
                  <a:lnTo>
                    <a:pt x="2820670" y="0"/>
                  </a:lnTo>
                  <a:lnTo>
                    <a:pt x="2868314" y="4806"/>
                  </a:lnTo>
                  <a:lnTo>
                    <a:pt x="2912697" y="18589"/>
                  </a:lnTo>
                  <a:lnTo>
                    <a:pt x="2952865" y="40397"/>
                  </a:lnTo>
                  <a:lnTo>
                    <a:pt x="2987865" y="69278"/>
                  </a:lnTo>
                  <a:lnTo>
                    <a:pt x="3016746" y="104278"/>
                  </a:lnTo>
                  <a:lnTo>
                    <a:pt x="3038554" y="144446"/>
                  </a:lnTo>
                  <a:lnTo>
                    <a:pt x="3052337" y="188829"/>
                  </a:lnTo>
                  <a:lnTo>
                    <a:pt x="3057143" y="236474"/>
                  </a:lnTo>
                  <a:lnTo>
                    <a:pt x="3057143" y="1182370"/>
                  </a:lnTo>
                  <a:lnTo>
                    <a:pt x="3052337" y="1230014"/>
                  </a:lnTo>
                  <a:lnTo>
                    <a:pt x="3038554" y="1274397"/>
                  </a:lnTo>
                  <a:lnTo>
                    <a:pt x="3016746" y="1314565"/>
                  </a:lnTo>
                  <a:lnTo>
                    <a:pt x="2987865" y="1349565"/>
                  </a:lnTo>
                  <a:lnTo>
                    <a:pt x="2952865" y="1378446"/>
                  </a:lnTo>
                  <a:lnTo>
                    <a:pt x="2912697" y="1400254"/>
                  </a:lnTo>
                  <a:lnTo>
                    <a:pt x="2868314" y="1414037"/>
                  </a:lnTo>
                  <a:lnTo>
                    <a:pt x="2820670" y="1418844"/>
                  </a:lnTo>
                  <a:lnTo>
                    <a:pt x="236474" y="1418844"/>
                  </a:lnTo>
                  <a:lnTo>
                    <a:pt x="188829" y="1414037"/>
                  </a:lnTo>
                  <a:lnTo>
                    <a:pt x="144446" y="1400254"/>
                  </a:lnTo>
                  <a:lnTo>
                    <a:pt x="104278" y="1378446"/>
                  </a:lnTo>
                  <a:lnTo>
                    <a:pt x="69278" y="1349565"/>
                  </a:lnTo>
                  <a:lnTo>
                    <a:pt x="40397" y="1314565"/>
                  </a:lnTo>
                  <a:lnTo>
                    <a:pt x="18589" y="1274397"/>
                  </a:lnTo>
                  <a:lnTo>
                    <a:pt x="4806" y="1230014"/>
                  </a:lnTo>
                  <a:lnTo>
                    <a:pt x="0" y="1182370"/>
                  </a:lnTo>
                  <a:lnTo>
                    <a:pt x="0" y="236474"/>
                  </a:lnTo>
                  <a:close/>
                </a:path>
              </a:pathLst>
            </a:custGeom>
            <a:ln w="12191">
              <a:solidFill>
                <a:srgbClr val="4D1D2E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11" name="object 12"/>
            <p:cNvSpPr/>
            <p:nvPr/>
          </p:nvSpPr>
          <p:spPr>
            <a:xfrm>
              <a:off x="9228582" y="3047238"/>
              <a:ext cx="1824355" cy="350520"/>
            </a:xfrm>
            <a:custGeom>
              <a:avLst/>
              <a:gdLst/>
              <a:ahLst/>
              <a:cxnLst/>
              <a:rect l="l" t="t" r="r" b="b"/>
              <a:pathLst>
                <a:path w="1824354" h="350520">
                  <a:moveTo>
                    <a:pt x="1765808" y="0"/>
                  </a:moveTo>
                  <a:lnTo>
                    <a:pt x="58420" y="0"/>
                  </a:lnTo>
                  <a:lnTo>
                    <a:pt x="35683" y="4591"/>
                  </a:lnTo>
                  <a:lnTo>
                    <a:pt x="17113" y="17113"/>
                  </a:lnTo>
                  <a:lnTo>
                    <a:pt x="4591" y="35683"/>
                  </a:lnTo>
                  <a:lnTo>
                    <a:pt x="0" y="58420"/>
                  </a:lnTo>
                  <a:lnTo>
                    <a:pt x="0" y="292100"/>
                  </a:lnTo>
                  <a:lnTo>
                    <a:pt x="4591" y="314836"/>
                  </a:lnTo>
                  <a:lnTo>
                    <a:pt x="17113" y="333406"/>
                  </a:lnTo>
                  <a:lnTo>
                    <a:pt x="35683" y="345928"/>
                  </a:lnTo>
                  <a:lnTo>
                    <a:pt x="58420" y="350520"/>
                  </a:lnTo>
                  <a:lnTo>
                    <a:pt x="1765808" y="350520"/>
                  </a:lnTo>
                  <a:lnTo>
                    <a:pt x="1788544" y="345928"/>
                  </a:lnTo>
                  <a:lnTo>
                    <a:pt x="1807114" y="333406"/>
                  </a:lnTo>
                  <a:lnTo>
                    <a:pt x="1819636" y="314836"/>
                  </a:lnTo>
                  <a:lnTo>
                    <a:pt x="1824227" y="292100"/>
                  </a:lnTo>
                  <a:lnTo>
                    <a:pt x="1824227" y="58420"/>
                  </a:lnTo>
                  <a:lnTo>
                    <a:pt x="1819636" y="35683"/>
                  </a:lnTo>
                  <a:lnTo>
                    <a:pt x="1807114" y="17113"/>
                  </a:lnTo>
                  <a:lnTo>
                    <a:pt x="1788544" y="4591"/>
                  </a:lnTo>
                  <a:lnTo>
                    <a:pt x="1765808" y="0"/>
                  </a:lnTo>
                  <a:close/>
                </a:path>
              </a:pathLst>
            </a:custGeom>
            <a:solidFill>
              <a:srgbClr val="FF0066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12" name="object 13"/>
            <p:cNvSpPr/>
            <p:nvPr/>
          </p:nvSpPr>
          <p:spPr>
            <a:xfrm>
              <a:off x="9228582" y="3047238"/>
              <a:ext cx="1824355" cy="350520"/>
            </a:xfrm>
            <a:custGeom>
              <a:avLst/>
              <a:gdLst/>
              <a:ahLst/>
              <a:cxnLst/>
              <a:rect l="l" t="t" r="r" b="b"/>
              <a:pathLst>
                <a:path w="1824354" h="350520">
                  <a:moveTo>
                    <a:pt x="0" y="58420"/>
                  </a:moveTo>
                  <a:lnTo>
                    <a:pt x="4591" y="35683"/>
                  </a:lnTo>
                  <a:lnTo>
                    <a:pt x="17113" y="17113"/>
                  </a:lnTo>
                  <a:lnTo>
                    <a:pt x="35683" y="4591"/>
                  </a:lnTo>
                  <a:lnTo>
                    <a:pt x="58420" y="0"/>
                  </a:lnTo>
                  <a:lnTo>
                    <a:pt x="1765808" y="0"/>
                  </a:lnTo>
                  <a:lnTo>
                    <a:pt x="1788544" y="4591"/>
                  </a:lnTo>
                  <a:lnTo>
                    <a:pt x="1807114" y="17113"/>
                  </a:lnTo>
                  <a:lnTo>
                    <a:pt x="1819636" y="35683"/>
                  </a:lnTo>
                  <a:lnTo>
                    <a:pt x="1824227" y="58420"/>
                  </a:lnTo>
                  <a:lnTo>
                    <a:pt x="1824227" y="292100"/>
                  </a:lnTo>
                  <a:lnTo>
                    <a:pt x="1819636" y="314836"/>
                  </a:lnTo>
                  <a:lnTo>
                    <a:pt x="1807114" y="333406"/>
                  </a:lnTo>
                  <a:lnTo>
                    <a:pt x="1788544" y="345928"/>
                  </a:lnTo>
                  <a:lnTo>
                    <a:pt x="1765808" y="350520"/>
                  </a:lnTo>
                  <a:lnTo>
                    <a:pt x="58420" y="350520"/>
                  </a:lnTo>
                  <a:lnTo>
                    <a:pt x="35683" y="345928"/>
                  </a:lnTo>
                  <a:lnTo>
                    <a:pt x="17113" y="333406"/>
                  </a:lnTo>
                  <a:lnTo>
                    <a:pt x="4591" y="314836"/>
                  </a:lnTo>
                  <a:lnTo>
                    <a:pt x="0" y="292100"/>
                  </a:lnTo>
                  <a:lnTo>
                    <a:pt x="0" y="58420"/>
                  </a:lnTo>
                  <a:close/>
                </a:path>
              </a:pathLst>
            </a:custGeom>
            <a:ln w="198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object 14"/>
          <p:cNvGrpSpPr/>
          <p:nvPr/>
        </p:nvGrpSpPr>
        <p:grpSpPr>
          <a:xfrm>
            <a:off x="406719" y="2209288"/>
            <a:ext cx="2646521" cy="2421255"/>
            <a:chOff x="542290" y="2209285"/>
            <a:chExt cx="3528695" cy="2421255"/>
          </a:xfrm>
        </p:grpSpPr>
        <p:pic>
          <p:nvPicPr>
            <p:cNvPr id="2097161" name="object 15"/>
            <p:cNvPicPr>
              <a:picLocks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27981" y="2209285"/>
              <a:ext cx="842873" cy="1474222"/>
            </a:xfrm>
            <a:prstGeom prst="rect">
              <a:avLst/>
            </a:prstGeom>
          </p:spPr>
        </p:pic>
        <p:sp>
          <p:nvSpPr>
            <p:cNvPr id="1048613" name="object 16"/>
            <p:cNvSpPr/>
            <p:nvPr/>
          </p:nvSpPr>
          <p:spPr>
            <a:xfrm>
              <a:off x="548640" y="3332988"/>
              <a:ext cx="2757170" cy="1290955"/>
            </a:xfrm>
            <a:custGeom>
              <a:avLst/>
              <a:gdLst/>
              <a:ahLst/>
              <a:cxnLst/>
              <a:rect l="l" t="t" r="r" b="b"/>
              <a:pathLst>
                <a:path w="2757170" h="1290954">
                  <a:moveTo>
                    <a:pt x="2541778" y="0"/>
                  </a:moveTo>
                  <a:lnTo>
                    <a:pt x="215137" y="0"/>
                  </a:lnTo>
                  <a:lnTo>
                    <a:pt x="165807" y="5679"/>
                  </a:lnTo>
                  <a:lnTo>
                    <a:pt x="120524" y="21857"/>
                  </a:lnTo>
                  <a:lnTo>
                    <a:pt x="80578" y="47246"/>
                  </a:lnTo>
                  <a:lnTo>
                    <a:pt x="47262" y="80557"/>
                  </a:lnTo>
                  <a:lnTo>
                    <a:pt x="21866" y="120501"/>
                  </a:lnTo>
                  <a:lnTo>
                    <a:pt x="5681" y="165791"/>
                  </a:lnTo>
                  <a:lnTo>
                    <a:pt x="0" y="215137"/>
                  </a:lnTo>
                  <a:lnTo>
                    <a:pt x="0" y="1075689"/>
                  </a:lnTo>
                  <a:lnTo>
                    <a:pt x="5681" y="1125036"/>
                  </a:lnTo>
                  <a:lnTo>
                    <a:pt x="21866" y="1170326"/>
                  </a:lnTo>
                  <a:lnTo>
                    <a:pt x="47262" y="1210270"/>
                  </a:lnTo>
                  <a:lnTo>
                    <a:pt x="80578" y="1243581"/>
                  </a:lnTo>
                  <a:lnTo>
                    <a:pt x="120524" y="1268970"/>
                  </a:lnTo>
                  <a:lnTo>
                    <a:pt x="165807" y="1285148"/>
                  </a:lnTo>
                  <a:lnTo>
                    <a:pt x="215137" y="1290828"/>
                  </a:lnTo>
                  <a:lnTo>
                    <a:pt x="2541778" y="1290828"/>
                  </a:lnTo>
                  <a:lnTo>
                    <a:pt x="2591124" y="1285148"/>
                  </a:lnTo>
                  <a:lnTo>
                    <a:pt x="2636414" y="1268970"/>
                  </a:lnTo>
                  <a:lnTo>
                    <a:pt x="2676358" y="1243581"/>
                  </a:lnTo>
                  <a:lnTo>
                    <a:pt x="2709669" y="1210270"/>
                  </a:lnTo>
                  <a:lnTo>
                    <a:pt x="2735058" y="1170326"/>
                  </a:lnTo>
                  <a:lnTo>
                    <a:pt x="2751236" y="1125036"/>
                  </a:lnTo>
                  <a:lnTo>
                    <a:pt x="2756916" y="1075689"/>
                  </a:lnTo>
                  <a:lnTo>
                    <a:pt x="2756916" y="215137"/>
                  </a:lnTo>
                  <a:lnTo>
                    <a:pt x="2751236" y="165791"/>
                  </a:lnTo>
                  <a:lnTo>
                    <a:pt x="2735058" y="120501"/>
                  </a:lnTo>
                  <a:lnTo>
                    <a:pt x="2709669" y="80557"/>
                  </a:lnTo>
                  <a:lnTo>
                    <a:pt x="2676358" y="47246"/>
                  </a:lnTo>
                  <a:lnTo>
                    <a:pt x="2636414" y="21857"/>
                  </a:lnTo>
                  <a:lnTo>
                    <a:pt x="2591124" y="5679"/>
                  </a:lnTo>
                  <a:lnTo>
                    <a:pt x="254177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14" name="object 17"/>
            <p:cNvSpPr/>
            <p:nvPr/>
          </p:nvSpPr>
          <p:spPr>
            <a:xfrm>
              <a:off x="548640" y="3332988"/>
              <a:ext cx="2757170" cy="1290955"/>
            </a:xfrm>
            <a:custGeom>
              <a:avLst/>
              <a:gdLst/>
              <a:ahLst/>
              <a:cxnLst/>
              <a:rect l="l" t="t" r="r" b="b"/>
              <a:pathLst>
                <a:path w="2757170" h="1290954">
                  <a:moveTo>
                    <a:pt x="0" y="215137"/>
                  </a:moveTo>
                  <a:lnTo>
                    <a:pt x="5681" y="165791"/>
                  </a:lnTo>
                  <a:lnTo>
                    <a:pt x="21866" y="120501"/>
                  </a:lnTo>
                  <a:lnTo>
                    <a:pt x="47262" y="80557"/>
                  </a:lnTo>
                  <a:lnTo>
                    <a:pt x="80578" y="47246"/>
                  </a:lnTo>
                  <a:lnTo>
                    <a:pt x="120524" y="21857"/>
                  </a:lnTo>
                  <a:lnTo>
                    <a:pt x="165807" y="5679"/>
                  </a:lnTo>
                  <a:lnTo>
                    <a:pt x="215137" y="0"/>
                  </a:lnTo>
                  <a:lnTo>
                    <a:pt x="2541778" y="0"/>
                  </a:lnTo>
                  <a:lnTo>
                    <a:pt x="2591124" y="5679"/>
                  </a:lnTo>
                  <a:lnTo>
                    <a:pt x="2636414" y="21857"/>
                  </a:lnTo>
                  <a:lnTo>
                    <a:pt x="2676358" y="47246"/>
                  </a:lnTo>
                  <a:lnTo>
                    <a:pt x="2709669" y="80557"/>
                  </a:lnTo>
                  <a:lnTo>
                    <a:pt x="2735058" y="120501"/>
                  </a:lnTo>
                  <a:lnTo>
                    <a:pt x="2751236" y="165791"/>
                  </a:lnTo>
                  <a:lnTo>
                    <a:pt x="2756916" y="215137"/>
                  </a:lnTo>
                  <a:lnTo>
                    <a:pt x="2756916" y="1075689"/>
                  </a:lnTo>
                  <a:lnTo>
                    <a:pt x="2751236" y="1125036"/>
                  </a:lnTo>
                  <a:lnTo>
                    <a:pt x="2735058" y="1170326"/>
                  </a:lnTo>
                  <a:lnTo>
                    <a:pt x="2709669" y="1210270"/>
                  </a:lnTo>
                  <a:lnTo>
                    <a:pt x="2676358" y="1243581"/>
                  </a:lnTo>
                  <a:lnTo>
                    <a:pt x="2636414" y="1268970"/>
                  </a:lnTo>
                  <a:lnTo>
                    <a:pt x="2591124" y="1285148"/>
                  </a:lnTo>
                  <a:lnTo>
                    <a:pt x="2541778" y="1290828"/>
                  </a:lnTo>
                  <a:lnTo>
                    <a:pt x="215137" y="1290828"/>
                  </a:lnTo>
                  <a:lnTo>
                    <a:pt x="165807" y="1285148"/>
                  </a:lnTo>
                  <a:lnTo>
                    <a:pt x="120524" y="1268970"/>
                  </a:lnTo>
                  <a:lnTo>
                    <a:pt x="80578" y="1243581"/>
                  </a:lnTo>
                  <a:lnTo>
                    <a:pt x="47262" y="1210270"/>
                  </a:lnTo>
                  <a:lnTo>
                    <a:pt x="21866" y="1170326"/>
                  </a:lnTo>
                  <a:lnTo>
                    <a:pt x="5681" y="1125036"/>
                  </a:lnTo>
                  <a:lnTo>
                    <a:pt x="0" y="1075689"/>
                  </a:lnTo>
                  <a:lnTo>
                    <a:pt x="0" y="215137"/>
                  </a:lnTo>
                  <a:close/>
                </a:path>
              </a:pathLst>
            </a:custGeom>
            <a:ln w="12192">
              <a:solidFill>
                <a:srgbClr val="4D1D2E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15" name="object 18"/>
            <p:cNvSpPr/>
            <p:nvPr/>
          </p:nvSpPr>
          <p:spPr>
            <a:xfrm>
              <a:off x="1023366" y="3135630"/>
              <a:ext cx="1744980" cy="352425"/>
            </a:xfrm>
            <a:custGeom>
              <a:avLst/>
              <a:gdLst/>
              <a:ahLst/>
              <a:cxnLst/>
              <a:rect l="l" t="t" r="r" b="b"/>
              <a:pathLst>
                <a:path w="1744980" h="352425">
                  <a:moveTo>
                    <a:pt x="1686306" y="0"/>
                  </a:moveTo>
                  <a:lnTo>
                    <a:pt x="58674" y="0"/>
                  </a:lnTo>
                  <a:lnTo>
                    <a:pt x="35833" y="4613"/>
                  </a:lnTo>
                  <a:lnTo>
                    <a:pt x="17183" y="17192"/>
                  </a:lnTo>
                  <a:lnTo>
                    <a:pt x="4610" y="35843"/>
                  </a:lnTo>
                  <a:lnTo>
                    <a:pt x="0" y="58674"/>
                  </a:lnTo>
                  <a:lnTo>
                    <a:pt x="0" y="293370"/>
                  </a:lnTo>
                  <a:lnTo>
                    <a:pt x="4610" y="316200"/>
                  </a:lnTo>
                  <a:lnTo>
                    <a:pt x="17183" y="334851"/>
                  </a:lnTo>
                  <a:lnTo>
                    <a:pt x="35833" y="347430"/>
                  </a:lnTo>
                  <a:lnTo>
                    <a:pt x="58674" y="352044"/>
                  </a:lnTo>
                  <a:lnTo>
                    <a:pt x="1686306" y="352044"/>
                  </a:lnTo>
                  <a:lnTo>
                    <a:pt x="1709136" y="347430"/>
                  </a:lnTo>
                  <a:lnTo>
                    <a:pt x="1727787" y="334851"/>
                  </a:lnTo>
                  <a:lnTo>
                    <a:pt x="1740366" y="316200"/>
                  </a:lnTo>
                  <a:lnTo>
                    <a:pt x="1744979" y="293370"/>
                  </a:lnTo>
                  <a:lnTo>
                    <a:pt x="1744979" y="58674"/>
                  </a:lnTo>
                  <a:lnTo>
                    <a:pt x="1740366" y="35843"/>
                  </a:lnTo>
                  <a:lnTo>
                    <a:pt x="1727787" y="17192"/>
                  </a:lnTo>
                  <a:lnTo>
                    <a:pt x="1709136" y="4613"/>
                  </a:lnTo>
                  <a:lnTo>
                    <a:pt x="1686306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16" name="object 19"/>
            <p:cNvSpPr/>
            <p:nvPr/>
          </p:nvSpPr>
          <p:spPr>
            <a:xfrm>
              <a:off x="1023366" y="3135630"/>
              <a:ext cx="1744980" cy="352425"/>
            </a:xfrm>
            <a:custGeom>
              <a:avLst/>
              <a:gdLst/>
              <a:ahLst/>
              <a:cxnLst/>
              <a:rect l="l" t="t" r="r" b="b"/>
              <a:pathLst>
                <a:path w="1744980" h="352425">
                  <a:moveTo>
                    <a:pt x="0" y="58674"/>
                  </a:moveTo>
                  <a:lnTo>
                    <a:pt x="4610" y="35843"/>
                  </a:lnTo>
                  <a:lnTo>
                    <a:pt x="17183" y="17192"/>
                  </a:lnTo>
                  <a:lnTo>
                    <a:pt x="35833" y="4613"/>
                  </a:lnTo>
                  <a:lnTo>
                    <a:pt x="58674" y="0"/>
                  </a:lnTo>
                  <a:lnTo>
                    <a:pt x="1686306" y="0"/>
                  </a:lnTo>
                  <a:lnTo>
                    <a:pt x="1709136" y="4613"/>
                  </a:lnTo>
                  <a:lnTo>
                    <a:pt x="1727787" y="17192"/>
                  </a:lnTo>
                  <a:lnTo>
                    <a:pt x="1740366" y="35843"/>
                  </a:lnTo>
                  <a:lnTo>
                    <a:pt x="1744979" y="58674"/>
                  </a:lnTo>
                  <a:lnTo>
                    <a:pt x="1744979" y="293370"/>
                  </a:lnTo>
                  <a:lnTo>
                    <a:pt x="1740366" y="316200"/>
                  </a:lnTo>
                  <a:lnTo>
                    <a:pt x="1727787" y="334851"/>
                  </a:lnTo>
                  <a:lnTo>
                    <a:pt x="1709136" y="347430"/>
                  </a:lnTo>
                  <a:lnTo>
                    <a:pt x="1686306" y="352044"/>
                  </a:lnTo>
                  <a:lnTo>
                    <a:pt x="58674" y="352044"/>
                  </a:lnTo>
                  <a:lnTo>
                    <a:pt x="35833" y="347430"/>
                  </a:lnTo>
                  <a:lnTo>
                    <a:pt x="17183" y="334851"/>
                  </a:lnTo>
                  <a:lnTo>
                    <a:pt x="4610" y="316200"/>
                  </a:lnTo>
                  <a:lnTo>
                    <a:pt x="0" y="293370"/>
                  </a:lnTo>
                  <a:lnTo>
                    <a:pt x="0" y="58674"/>
                  </a:lnTo>
                  <a:close/>
                </a:path>
              </a:pathLst>
            </a:custGeom>
            <a:ln w="198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</p:grpSp>
      <p:sp>
        <p:nvSpPr>
          <p:cNvPr id="1048617" name="object 20"/>
          <p:cNvSpPr txBox="1">
            <a:spLocks noGrp="1"/>
          </p:cNvSpPr>
          <p:nvPr>
            <p:ph type="title"/>
          </p:nvPr>
        </p:nvSpPr>
        <p:spPr>
          <a:xfrm>
            <a:off x="767526" y="367843"/>
            <a:ext cx="7385874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800" spc="-25" dirty="0"/>
              <a:t>Typical</a:t>
            </a:r>
            <a:r>
              <a:rPr sz="2800" spc="-20" dirty="0"/>
              <a:t> </a:t>
            </a:r>
            <a:r>
              <a:rPr sz="2800" spc="-5" dirty="0"/>
              <a:t>Stakeholders</a:t>
            </a:r>
            <a:r>
              <a:rPr sz="2800" spc="-30" dirty="0"/>
              <a:t> </a:t>
            </a:r>
            <a:r>
              <a:rPr sz="2800" dirty="0"/>
              <a:t>of</a:t>
            </a:r>
            <a:r>
              <a:rPr sz="2800" spc="-10" dirty="0"/>
              <a:t> </a:t>
            </a:r>
            <a:r>
              <a:rPr sz="2800" dirty="0"/>
              <a:t>Data</a:t>
            </a:r>
            <a:r>
              <a:rPr sz="2800" spc="-25" dirty="0"/>
              <a:t> </a:t>
            </a:r>
            <a:r>
              <a:rPr sz="2800" dirty="0"/>
              <a:t>Protection</a:t>
            </a:r>
            <a:r>
              <a:rPr sz="2800" spc="-25" dirty="0"/>
              <a:t> </a:t>
            </a:r>
            <a:r>
              <a:rPr lang="en-US" sz="2800" spc="-5" dirty="0" smtClean="0"/>
              <a:t>Act</a:t>
            </a:r>
            <a:endParaRPr sz="2800" dirty="0"/>
          </a:p>
        </p:txBody>
      </p:sp>
      <p:sp>
        <p:nvSpPr>
          <p:cNvPr id="1048618" name="object 21"/>
          <p:cNvSpPr txBox="1"/>
          <p:nvPr/>
        </p:nvSpPr>
        <p:spPr>
          <a:xfrm>
            <a:off x="532030" y="3113684"/>
            <a:ext cx="1823561" cy="1858842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R="53975" algn="ctr">
              <a:spcBef>
                <a:spcPts val="555"/>
              </a:spcBef>
            </a:pPr>
            <a:r>
              <a:rPr sz="1600" b="1" spc="-5" dirty="0">
                <a:solidFill>
                  <a:prstClr val="black"/>
                </a:solidFill>
                <a:latin typeface="Arial"/>
                <a:cs typeface="Arial"/>
              </a:rPr>
              <a:t>Data</a:t>
            </a:r>
            <a:r>
              <a:rPr sz="1600" b="1" spc="-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prstClr val="black"/>
                </a:solidFill>
                <a:latin typeface="Arial"/>
                <a:cs typeface="Arial"/>
              </a:rPr>
              <a:t>Controller</a:t>
            </a:r>
            <a:endParaRPr sz="1600">
              <a:solidFill>
                <a:prstClr val="black"/>
              </a:solidFill>
              <a:latin typeface="Arial"/>
              <a:cs typeface="Arial"/>
            </a:endParaRPr>
          </a:p>
          <a:p>
            <a:pPr marL="12700" marR="5080" indent="2540" algn="ctr">
              <a:spcBef>
                <a:spcPts val="459"/>
              </a:spcBef>
            </a:pPr>
            <a:r>
              <a:rPr sz="1600" spc="-5" dirty="0">
                <a:solidFill>
                  <a:prstClr val="black"/>
                </a:solidFill>
                <a:latin typeface="Arial MT"/>
                <a:cs typeface="Arial MT"/>
              </a:rPr>
              <a:t>The organization that </a:t>
            </a:r>
            <a:r>
              <a:rPr sz="160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Arial MT"/>
                <a:cs typeface="Arial MT"/>
              </a:rPr>
              <a:t>controls,</a:t>
            </a:r>
            <a:r>
              <a:rPr sz="1600" spc="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Arial MT"/>
                <a:cs typeface="Arial MT"/>
              </a:rPr>
              <a:t>reviews, </a:t>
            </a:r>
            <a:r>
              <a:rPr sz="160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Arial MT"/>
                <a:cs typeface="Arial MT"/>
              </a:rPr>
              <a:t>compares</a:t>
            </a:r>
            <a:r>
              <a:rPr sz="1600" spc="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Arial MT"/>
                <a:cs typeface="Arial MT"/>
              </a:rPr>
              <a:t>or aggregates </a:t>
            </a:r>
            <a:r>
              <a:rPr sz="160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Arial MT"/>
                <a:cs typeface="Arial MT"/>
              </a:rPr>
              <a:t>data</a:t>
            </a:r>
            <a:r>
              <a:rPr sz="160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Arial MT"/>
                <a:cs typeface="Arial MT"/>
              </a:rPr>
              <a:t>about</a:t>
            </a:r>
            <a:r>
              <a:rPr sz="160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Arial MT"/>
                <a:cs typeface="Arial MT"/>
              </a:rPr>
              <a:t>their customers</a:t>
            </a:r>
            <a:endParaRPr sz="1600">
              <a:solidFill>
                <a:prstClr val="black"/>
              </a:solidFill>
              <a:latin typeface="Arial MT"/>
              <a:cs typeface="Arial MT"/>
            </a:endParaRPr>
          </a:p>
        </p:txBody>
      </p:sp>
      <p:sp>
        <p:nvSpPr>
          <p:cNvPr id="1048619" name="object 22"/>
          <p:cNvSpPr txBox="1"/>
          <p:nvPr/>
        </p:nvSpPr>
        <p:spPr>
          <a:xfrm>
            <a:off x="6688265" y="3029542"/>
            <a:ext cx="1851184" cy="2333331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R="12065" algn="ctr">
              <a:spcBef>
                <a:spcPts val="515"/>
              </a:spcBef>
            </a:pPr>
            <a:r>
              <a:rPr sz="1600" b="1" spc="-5" dirty="0">
                <a:solidFill>
                  <a:prstClr val="black"/>
                </a:solidFill>
                <a:latin typeface="Arial"/>
                <a:cs typeface="Arial"/>
              </a:rPr>
              <a:t>Data</a:t>
            </a:r>
            <a:r>
              <a:rPr sz="1600" b="1" spc="-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prstClr val="black"/>
                </a:solidFill>
                <a:latin typeface="Arial"/>
                <a:cs typeface="Arial"/>
              </a:rPr>
              <a:t>Subject</a:t>
            </a:r>
            <a:endParaRPr sz="1600">
              <a:solidFill>
                <a:prstClr val="black"/>
              </a:solidFill>
              <a:latin typeface="Arial"/>
              <a:cs typeface="Arial"/>
            </a:endParaRPr>
          </a:p>
          <a:p>
            <a:pPr marL="12700" marR="5080" indent="-1270" algn="ctr">
              <a:spcBef>
                <a:spcPts val="415"/>
              </a:spcBef>
            </a:pPr>
            <a:r>
              <a:rPr sz="1600" spc="-5" dirty="0">
                <a:solidFill>
                  <a:prstClr val="black"/>
                </a:solidFill>
                <a:latin typeface="Arial MT"/>
                <a:cs typeface="Arial MT"/>
              </a:rPr>
              <a:t>The individual </a:t>
            </a:r>
            <a:r>
              <a:rPr sz="1600" spc="-10" dirty="0">
                <a:solidFill>
                  <a:prstClr val="black"/>
                </a:solidFill>
                <a:latin typeface="Arial MT"/>
                <a:cs typeface="Arial MT"/>
              </a:rPr>
              <a:t>whom </a:t>
            </a:r>
            <a:r>
              <a:rPr sz="1600" spc="-5" dirty="0">
                <a:solidFill>
                  <a:prstClr val="black"/>
                </a:solidFill>
                <a:latin typeface="Arial MT"/>
                <a:cs typeface="Arial MT"/>
              </a:rPr>
              <a:t>the </a:t>
            </a:r>
            <a:r>
              <a:rPr sz="160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Arial MT"/>
                <a:cs typeface="Arial MT"/>
              </a:rPr>
              <a:t>particular</a:t>
            </a:r>
            <a:r>
              <a:rPr sz="1600" spc="-1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Arial MT"/>
                <a:cs typeface="Arial MT"/>
              </a:rPr>
              <a:t>personal</a:t>
            </a:r>
            <a:r>
              <a:rPr sz="160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Arial MT"/>
                <a:cs typeface="Arial MT"/>
              </a:rPr>
              <a:t>data</a:t>
            </a:r>
            <a:r>
              <a:rPr sz="1600" spc="1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Arial MT"/>
                <a:cs typeface="Arial MT"/>
              </a:rPr>
              <a:t>is </a:t>
            </a:r>
            <a:r>
              <a:rPr sz="160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Arial MT"/>
                <a:cs typeface="Arial MT"/>
              </a:rPr>
              <a:t>about.</a:t>
            </a:r>
            <a:r>
              <a:rPr sz="1600" spc="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Arial MT"/>
                <a:cs typeface="Arial MT"/>
              </a:rPr>
              <a:t>Every person</a:t>
            </a:r>
            <a:r>
              <a:rPr sz="1600" spc="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Arial MT"/>
                <a:cs typeface="Arial MT"/>
              </a:rPr>
              <a:t>is </a:t>
            </a:r>
            <a:r>
              <a:rPr sz="160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Arial MT"/>
                <a:cs typeface="Arial MT"/>
              </a:rPr>
              <a:t>considered</a:t>
            </a:r>
            <a:r>
              <a:rPr sz="1600" spc="-1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Arial MT"/>
                <a:cs typeface="Arial MT"/>
              </a:rPr>
              <a:t>a Data</a:t>
            </a:r>
            <a:r>
              <a:rPr sz="1600" spc="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Arial MT"/>
                <a:cs typeface="Arial MT"/>
              </a:rPr>
              <a:t>Subject: </a:t>
            </a:r>
            <a:r>
              <a:rPr sz="1600" spc="-43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Arial MT"/>
                <a:cs typeface="Arial MT"/>
              </a:rPr>
              <a:t>Citizens,</a:t>
            </a:r>
            <a:r>
              <a:rPr sz="1600" spc="-2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Arial MT"/>
                <a:cs typeface="Arial MT"/>
              </a:rPr>
              <a:t>employees,</a:t>
            </a:r>
            <a:r>
              <a:rPr sz="1600" spc="2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Arial MT"/>
                <a:cs typeface="Arial MT"/>
              </a:rPr>
              <a:t>etc.</a:t>
            </a:r>
            <a:endParaRPr sz="1600">
              <a:solidFill>
                <a:prstClr val="black"/>
              </a:solidFill>
              <a:latin typeface="Arial MT"/>
              <a:cs typeface="Arial MT"/>
            </a:endParaRPr>
          </a:p>
        </p:txBody>
      </p:sp>
      <p:grpSp>
        <p:nvGrpSpPr>
          <p:cNvPr id="34" name="object 23"/>
          <p:cNvGrpSpPr/>
          <p:nvPr/>
        </p:nvGrpSpPr>
        <p:grpSpPr>
          <a:xfrm>
            <a:off x="3816478" y="3116579"/>
            <a:ext cx="1773079" cy="1567180"/>
            <a:chOff x="5088635" y="3116579"/>
            <a:chExt cx="2364105" cy="1567180"/>
          </a:xfrm>
        </p:grpSpPr>
        <p:sp>
          <p:nvSpPr>
            <p:cNvPr id="1048620" name="object 24"/>
            <p:cNvSpPr/>
            <p:nvPr/>
          </p:nvSpPr>
          <p:spPr>
            <a:xfrm>
              <a:off x="5094731" y="3441191"/>
              <a:ext cx="2352040" cy="1236345"/>
            </a:xfrm>
            <a:custGeom>
              <a:avLst/>
              <a:gdLst/>
              <a:ahLst/>
              <a:cxnLst/>
              <a:rect l="l" t="t" r="r" b="b"/>
              <a:pathLst>
                <a:path w="2352040" h="1236345">
                  <a:moveTo>
                    <a:pt x="0" y="205994"/>
                  </a:moveTo>
                  <a:lnTo>
                    <a:pt x="5439" y="158753"/>
                  </a:lnTo>
                  <a:lnTo>
                    <a:pt x="20933" y="115392"/>
                  </a:lnTo>
                  <a:lnTo>
                    <a:pt x="45246" y="77144"/>
                  </a:lnTo>
                  <a:lnTo>
                    <a:pt x="77144" y="45246"/>
                  </a:lnTo>
                  <a:lnTo>
                    <a:pt x="115392" y="20933"/>
                  </a:lnTo>
                  <a:lnTo>
                    <a:pt x="158753" y="5439"/>
                  </a:lnTo>
                  <a:lnTo>
                    <a:pt x="205993" y="0"/>
                  </a:lnTo>
                  <a:lnTo>
                    <a:pt x="2145538" y="0"/>
                  </a:lnTo>
                  <a:lnTo>
                    <a:pt x="2192778" y="5439"/>
                  </a:lnTo>
                  <a:lnTo>
                    <a:pt x="2236139" y="20933"/>
                  </a:lnTo>
                  <a:lnTo>
                    <a:pt x="2274387" y="45246"/>
                  </a:lnTo>
                  <a:lnTo>
                    <a:pt x="2306285" y="77144"/>
                  </a:lnTo>
                  <a:lnTo>
                    <a:pt x="2330598" y="115392"/>
                  </a:lnTo>
                  <a:lnTo>
                    <a:pt x="2346092" y="158753"/>
                  </a:lnTo>
                  <a:lnTo>
                    <a:pt x="2351532" y="205994"/>
                  </a:lnTo>
                  <a:lnTo>
                    <a:pt x="2351532" y="1029970"/>
                  </a:lnTo>
                  <a:lnTo>
                    <a:pt x="2346092" y="1077210"/>
                  </a:lnTo>
                  <a:lnTo>
                    <a:pt x="2330598" y="1120571"/>
                  </a:lnTo>
                  <a:lnTo>
                    <a:pt x="2306285" y="1158819"/>
                  </a:lnTo>
                  <a:lnTo>
                    <a:pt x="2274387" y="1190717"/>
                  </a:lnTo>
                  <a:lnTo>
                    <a:pt x="2236139" y="1215030"/>
                  </a:lnTo>
                  <a:lnTo>
                    <a:pt x="2192778" y="1230524"/>
                  </a:lnTo>
                  <a:lnTo>
                    <a:pt x="2145538" y="1235964"/>
                  </a:lnTo>
                  <a:lnTo>
                    <a:pt x="205993" y="1235964"/>
                  </a:lnTo>
                  <a:lnTo>
                    <a:pt x="158753" y="1230524"/>
                  </a:lnTo>
                  <a:lnTo>
                    <a:pt x="115392" y="1215030"/>
                  </a:lnTo>
                  <a:lnTo>
                    <a:pt x="77144" y="1190717"/>
                  </a:lnTo>
                  <a:lnTo>
                    <a:pt x="45246" y="1158819"/>
                  </a:lnTo>
                  <a:lnTo>
                    <a:pt x="20933" y="1120571"/>
                  </a:lnTo>
                  <a:lnTo>
                    <a:pt x="5439" y="1077210"/>
                  </a:lnTo>
                  <a:lnTo>
                    <a:pt x="0" y="1029970"/>
                  </a:lnTo>
                  <a:lnTo>
                    <a:pt x="0" y="205994"/>
                  </a:lnTo>
                  <a:close/>
                </a:path>
              </a:pathLst>
            </a:custGeom>
            <a:ln w="12192">
              <a:solidFill>
                <a:srgbClr val="4D1D2E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21" name="object 25"/>
            <p:cNvSpPr/>
            <p:nvPr/>
          </p:nvSpPr>
          <p:spPr>
            <a:xfrm>
              <a:off x="5354573" y="3126485"/>
              <a:ext cx="1744980" cy="352425"/>
            </a:xfrm>
            <a:custGeom>
              <a:avLst/>
              <a:gdLst/>
              <a:ahLst/>
              <a:cxnLst/>
              <a:rect l="l" t="t" r="r" b="b"/>
              <a:pathLst>
                <a:path w="1744979" h="352425">
                  <a:moveTo>
                    <a:pt x="1686305" y="0"/>
                  </a:moveTo>
                  <a:lnTo>
                    <a:pt x="58674" y="0"/>
                  </a:lnTo>
                  <a:lnTo>
                    <a:pt x="35843" y="4613"/>
                  </a:lnTo>
                  <a:lnTo>
                    <a:pt x="17192" y="17192"/>
                  </a:lnTo>
                  <a:lnTo>
                    <a:pt x="4613" y="35843"/>
                  </a:lnTo>
                  <a:lnTo>
                    <a:pt x="0" y="58674"/>
                  </a:lnTo>
                  <a:lnTo>
                    <a:pt x="0" y="293369"/>
                  </a:lnTo>
                  <a:lnTo>
                    <a:pt x="4613" y="316200"/>
                  </a:lnTo>
                  <a:lnTo>
                    <a:pt x="17192" y="334851"/>
                  </a:lnTo>
                  <a:lnTo>
                    <a:pt x="35843" y="347430"/>
                  </a:lnTo>
                  <a:lnTo>
                    <a:pt x="58674" y="352043"/>
                  </a:lnTo>
                  <a:lnTo>
                    <a:pt x="1686305" y="352043"/>
                  </a:lnTo>
                  <a:lnTo>
                    <a:pt x="1709136" y="347430"/>
                  </a:lnTo>
                  <a:lnTo>
                    <a:pt x="1727787" y="334851"/>
                  </a:lnTo>
                  <a:lnTo>
                    <a:pt x="1740366" y="316200"/>
                  </a:lnTo>
                  <a:lnTo>
                    <a:pt x="1744979" y="293369"/>
                  </a:lnTo>
                  <a:lnTo>
                    <a:pt x="1744979" y="58674"/>
                  </a:lnTo>
                  <a:lnTo>
                    <a:pt x="1740366" y="35843"/>
                  </a:lnTo>
                  <a:lnTo>
                    <a:pt x="1727787" y="17192"/>
                  </a:lnTo>
                  <a:lnTo>
                    <a:pt x="1709136" y="4613"/>
                  </a:lnTo>
                  <a:lnTo>
                    <a:pt x="1686305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22" name="object 26"/>
            <p:cNvSpPr/>
            <p:nvPr/>
          </p:nvSpPr>
          <p:spPr>
            <a:xfrm>
              <a:off x="5354573" y="3126485"/>
              <a:ext cx="1744980" cy="352425"/>
            </a:xfrm>
            <a:custGeom>
              <a:avLst/>
              <a:gdLst/>
              <a:ahLst/>
              <a:cxnLst/>
              <a:rect l="l" t="t" r="r" b="b"/>
              <a:pathLst>
                <a:path w="1744979" h="352425">
                  <a:moveTo>
                    <a:pt x="0" y="58674"/>
                  </a:moveTo>
                  <a:lnTo>
                    <a:pt x="4613" y="35843"/>
                  </a:lnTo>
                  <a:lnTo>
                    <a:pt x="17192" y="17192"/>
                  </a:lnTo>
                  <a:lnTo>
                    <a:pt x="35843" y="4613"/>
                  </a:lnTo>
                  <a:lnTo>
                    <a:pt x="58674" y="0"/>
                  </a:lnTo>
                  <a:lnTo>
                    <a:pt x="1686305" y="0"/>
                  </a:lnTo>
                  <a:lnTo>
                    <a:pt x="1709136" y="4613"/>
                  </a:lnTo>
                  <a:lnTo>
                    <a:pt x="1727787" y="17192"/>
                  </a:lnTo>
                  <a:lnTo>
                    <a:pt x="1740366" y="35843"/>
                  </a:lnTo>
                  <a:lnTo>
                    <a:pt x="1744979" y="58674"/>
                  </a:lnTo>
                  <a:lnTo>
                    <a:pt x="1744979" y="293369"/>
                  </a:lnTo>
                  <a:lnTo>
                    <a:pt x="1740366" y="316200"/>
                  </a:lnTo>
                  <a:lnTo>
                    <a:pt x="1727787" y="334851"/>
                  </a:lnTo>
                  <a:lnTo>
                    <a:pt x="1709136" y="347430"/>
                  </a:lnTo>
                  <a:lnTo>
                    <a:pt x="1686305" y="352043"/>
                  </a:lnTo>
                  <a:lnTo>
                    <a:pt x="58674" y="352043"/>
                  </a:lnTo>
                  <a:lnTo>
                    <a:pt x="35843" y="347430"/>
                  </a:lnTo>
                  <a:lnTo>
                    <a:pt x="17192" y="334851"/>
                  </a:lnTo>
                  <a:lnTo>
                    <a:pt x="4613" y="316200"/>
                  </a:lnTo>
                  <a:lnTo>
                    <a:pt x="0" y="293369"/>
                  </a:lnTo>
                  <a:lnTo>
                    <a:pt x="0" y="58674"/>
                  </a:lnTo>
                  <a:close/>
                </a:path>
              </a:pathLst>
            </a:custGeom>
            <a:ln w="198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</p:grpSp>
      <p:sp>
        <p:nvSpPr>
          <p:cNvPr id="1048623" name="object 27"/>
          <p:cNvSpPr txBox="1"/>
          <p:nvPr/>
        </p:nvSpPr>
        <p:spPr>
          <a:xfrm>
            <a:off x="3926300" y="3163062"/>
            <a:ext cx="1552575" cy="18896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5595">
              <a:spcBef>
                <a:spcPts val="95"/>
              </a:spcBef>
            </a:pPr>
            <a:r>
              <a:rPr sz="1600" b="1" spc="-5" dirty="0">
                <a:solidFill>
                  <a:prstClr val="black"/>
                </a:solidFill>
                <a:latin typeface="Arial"/>
                <a:cs typeface="Arial"/>
              </a:rPr>
              <a:t>Personal</a:t>
            </a:r>
            <a:r>
              <a:rPr sz="1600" b="1" spc="-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prstClr val="black"/>
                </a:solidFill>
                <a:latin typeface="Arial"/>
                <a:cs typeface="Arial"/>
              </a:rPr>
              <a:t>Data</a:t>
            </a:r>
            <a:endParaRPr sz="1600">
              <a:solidFill>
                <a:prstClr val="black"/>
              </a:solidFill>
              <a:latin typeface="Arial"/>
              <a:cs typeface="Arial"/>
            </a:endParaRPr>
          </a:p>
          <a:p>
            <a:pPr marL="12065" marR="5080" algn="ctr">
              <a:spcBef>
                <a:spcPts val="1165"/>
              </a:spcBef>
            </a:pPr>
            <a:r>
              <a:rPr sz="1600" spc="-5" dirty="0">
                <a:solidFill>
                  <a:prstClr val="black"/>
                </a:solidFill>
                <a:latin typeface="Arial MT"/>
                <a:cs typeface="Arial MT"/>
              </a:rPr>
              <a:t>Any information </a:t>
            </a:r>
            <a:r>
              <a:rPr sz="160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Arial MT"/>
                <a:cs typeface="Arial MT"/>
              </a:rPr>
              <a:t>relating</a:t>
            </a:r>
            <a:r>
              <a:rPr sz="1600" spc="-1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Arial MT"/>
                <a:cs typeface="Arial MT"/>
              </a:rPr>
              <a:t>to</a:t>
            </a:r>
            <a:r>
              <a:rPr sz="1600" spc="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Arial MT"/>
                <a:cs typeface="Arial MT"/>
              </a:rPr>
              <a:t>an</a:t>
            </a:r>
            <a:r>
              <a:rPr sz="1600" spc="-1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Arial MT"/>
                <a:cs typeface="Arial MT"/>
              </a:rPr>
              <a:t>identified </a:t>
            </a:r>
            <a:r>
              <a:rPr sz="1600" spc="-43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Arial MT"/>
                <a:cs typeface="Arial MT"/>
              </a:rPr>
              <a:t>or identifiable natural </a:t>
            </a:r>
            <a:r>
              <a:rPr sz="160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Arial MT"/>
                <a:cs typeface="Arial MT"/>
              </a:rPr>
              <a:t>person</a:t>
            </a:r>
            <a:endParaRPr sz="1600">
              <a:solidFill>
                <a:prstClr val="black"/>
              </a:solidFill>
              <a:latin typeface="Arial MT"/>
              <a:cs typeface="Arial MT"/>
            </a:endParaRPr>
          </a:p>
        </p:txBody>
      </p:sp>
      <p:grpSp>
        <p:nvGrpSpPr>
          <p:cNvPr id="35" name="object 28"/>
          <p:cNvGrpSpPr/>
          <p:nvPr/>
        </p:nvGrpSpPr>
        <p:grpSpPr>
          <a:xfrm>
            <a:off x="2803493" y="1039367"/>
            <a:ext cx="3658076" cy="952500"/>
            <a:chOff x="3737990" y="1039367"/>
            <a:chExt cx="4877435" cy="952500"/>
          </a:xfrm>
        </p:grpSpPr>
        <p:sp>
          <p:nvSpPr>
            <p:cNvPr id="1048624" name="object 29"/>
            <p:cNvSpPr/>
            <p:nvPr/>
          </p:nvSpPr>
          <p:spPr>
            <a:xfrm>
              <a:off x="3744086" y="1045479"/>
              <a:ext cx="2454910" cy="940435"/>
            </a:xfrm>
            <a:custGeom>
              <a:avLst/>
              <a:gdLst/>
              <a:ahLst/>
              <a:cxnLst/>
              <a:rect l="l" t="t" r="r" b="b"/>
              <a:pathLst>
                <a:path w="2454910" h="940435">
                  <a:moveTo>
                    <a:pt x="2329896" y="0"/>
                  </a:moveTo>
                  <a:lnTo>
                    <a:pt x="2267823" y="409"/>
                  </a:lnTo>
                  <a:lnTo>
                    <a:pt x="2206071" y="1500"/>
                  </a:lnTo>
                  <a:lnTo>
                    <a:pt x="2144667" y="3264"/>
                  </a:lnTo>
                  <a:lnTo>
                    <a:pt x="2083636" y="5693"/>
                  </a:lnTo>
                  <a:lnTo>
                    <a:pt x="2023004" y="8781"/>
                  </a:lnTo>
                  <a:lnTo>
                    <a:pt x="1962795" y="12520"/>
                  </a:lnTo>
                  <a:lnTo>
                    <a:pt x="1903035" y="16901"/>
                  </a:lnTo>
                  <a:lnTo>
                    <a:pt x="1843749" y="21918"/>
                  </a:lnTo>
                  <a:lnTo>
                    <a:pt x="1784963" y="27562"/>
                  </a:lnTo>
                  <a:lnTo>
                    <a:pt x="1726702" y="33827"/>
                  </a:lnTo>
                  <a:lnTo>
                    <a:pt x="1668992" y="40703"/>
                  </a:lnTo>
                  <a:lnTo>
                    <a:pt x="1611857" y="48185"/>
                  </a:lnTo>
                  <a:lnTo>
                    <a:pt x="1555323" y="56264"/>
                  </a:lnTo>
                  <a:lnTo>
                    <a:pt x="1499415" y="64932"/>
                  </a:lnTo>
                  <a:lnTo>
                    <a:pt x="1444159" y="74182"/>
                  </a:lnTo>
                  <a:lnTo>
                    <a:pt x="1389580" y="84006"/>
                  </a:lnTo>
                  <a:lnTo>
                    <a:pt x="1335703" y="94397"/>
                  </a:lnTo>
                  <a:lnTo>
                    <a:pt x="1282554" y="105346"/>
                  </a:lnTo>
                  <a:lnTo>
                    <a:pt x="1230158" y="116848"/>
                  </a:lnTo>
                  <a:lnTo>
                    <a:pt x="1178541" y="128892"/>
                  </a:lnTo>
                  <a:lnTo>
                    <a:pt x="1127727" y="141473"/>
                  </a:lnTo>
                  <a:lnTo>
                    <a:pt x="1077742" y="154583"/>
                  </a:lnTo>
                  <a:lnTo>
                    <a:pt x="1028611" y="168213"/>
                  </a:lnTo>
                  <a:lnTo>
                    <a:pt x="980360" y="182356"/>
                  </a:lnTo>
                  <a:lnTo>
                    <a:pt x="933014" y="197005"/>
                  </a:lnTo>
                  <a:lnTo>
                    <a:pt x="886599" y="212152"/>
                  </a:lnTo>
                  <a:lnTo>
                    <a:pt x="841139" y="227789"/>
                  </a:lnTo>
                  <a:lnTo>
                    <a:pt x="796660" y="243909"/>
                  </a:lnTo>
                  <a:lnTo>
                    <a:pt x="753187" y="260504"/>
                  </a:lnTo>
                  <a:lnTo>
                    <a:pt x="710746" y="277566"/>
                  </a:lnTo>
                  <a:lnTo>
                    <a:pt x="669363" y="295088"/>
                  </a:lnTo>
                  <a:lnTo>
                    <a:pt x="629061" y="313062"/>
                  </a:lnTo>
                  <a:lnTo>
                    <a:pt x="589867" y="331481"/>
                  </a:lnTo>
                  <a:lnTo>
                    <a:pt x="551807" y="350336"/>
                  </a:lnTo>
                  <a:lnTo>
                    <a:pt x="514904" y="369621"/>
                  </a:lnTo>
                  <a:lnTo>
                    <a:pt x="479186" y="389328"/>
                  </a:lnTo>
                  <a:lnTo>
                    <a:pt x="444676" y="409448"/>
                  </a:lnTo>
                  <a:lnTo>
                    <a:pt x="411401" y="429975"/>
                  </a:lnTo>
                  <a:lnTo>
                    <a:pt x="379385" y="450900"/>
                  </a:lnTo>
                  <a:lnTo>
                    <a:pt x="319235" y="493917"/>
                  </a:lnTo>
                  <a:lnTo>
                    <a:pt x="264427" y="538437"/>
                  </a:lnTo>
                  <a:lnTo>
                    <a:pt x="215165" y="584400"/>
                  </a:lnTo>
                  <a:lnTo>
                    <a:pt x="171651" y="631743"/>
                  </a:lnTo>
                  <a:lnTo>
                    <a:pt x="134088" y="680407"/>
                  </a:lnTo>
                  <a:lnTo>
                    <a:pt x="117601" y="705215"/>
                  </a:lnTo>
                  <a:lnTo>
                    <a:pt x="0" y="705215"/>
                  </a:lnTo>
                  <a:lnTo>
                    <a:pt x="162305" y="940292"/>
                  </a:lnTo>
                  <a:lnTo>
                    <a:pt x="470153" y="705215"/>
                  </a:lnTo>
                  <a:lnTo>
                    <a:pt x="352678" y="705215"/>
                  </a:lnTo>
                  <a:lnTo>
                    <a:pt x="369476" y="679973"/>
                  </a:lnTo>
                  <a:lnTo>
                    <a:pt x="407862" y="630442"/>
                  </a:lnTo>
                  <a:lnTo>
                    <a:pt x="452463" y="582244"/>
                  </a:lnTo>
                  <a:lnTo>
                    <a:pt x="503070" y="535446"/>
                  </a:lnTo>
                  <a:lnTo>
                    <a:pt x="559474" y="490120"/>
                  </a:lnTo>
                  <a:lnTo>
                    <a:pt x="621467" y="446334"/>
                  </a:lnTo>
                  <a:lnTo>
                    <a:pt x="654493" y="425041"/>
                  </a:lnTo>
                  <a:lnTo>
                    <a:pt x="688839" y="404159"/>
                  </a:lnTo>
                  <a:lnTo>
                    <a:pt x="724477" y="383697"/>
                  </a:lnTo>
                  <a:lnTo>
                    <a:pt x="761381" y="363664"/>
                  </a:lnTo>
                  <a:lnTo>
                    <a:pt x="799526" y="344069"/>
                  </a:lnTo>
                  <a:lnTo>
                    <a:pt x="838886" y="324919"/>
                  </a:lnTo>
                  <a:lnTo>
                    <a:pt x="879434" y="306225"/>
                  </a:lnTo>
                  <a:lnTo>
                    <a:pt x="921144" y="287995"/>
                  </a:lnTo>
                  <a:lnTo>
                    <a:pt x="963990" y="270237"/>
                  </a:lnTo>
                  <a:lnTo>
                    <a:pt x="1007946" y="252960"/>
                  </a:lnTo>
                  <a:lnTo>
                    <a:pt x="1052986" y="236174"/>
                  </a:lnTo>
                  <a:lnTo>
                    <a:pt x="1099083" y="219886"/>
                  </a:lnTo>
                  <a:lnTo>
                    <a:pt x="1146213" y="204105"/>
                  </a:lnTo>
                  <a:lnTo>
                    <a:pt x="1194348" y="188840"/>
                  </a:lnTo>
                  <a:lnTo>
                    <a:pt x="1243462" y="174100"/>
                  </a:lnTo>
                  <a:lnTo>
                    <a:pt x="1293530" y="159894"/>
                  </a:lnTo>
                  <a:lnTo>
                    <a:pt x="1344525" y="146230"/>
                  </a:lnTo>
                  <a:lnTo>
                    <a:pt x="1396422" y="133117"/>
                  </a:lnTo>
                  <a:lnTo>
                    <a:pt x="1449193" y="120564"/>
                  </a:lnTo>
                  <a:lnTo>
                    <a:pt x="1502814" y="108579"/>
                  </a:lnTo>
                  <a:lnTo>
                    <a:pt x="1557257" y="97172"/>
                  </a:lnTo>
                  <a:lnTo>
                    <a:pt x="1612498" y="86350"/>
                  </a:lnTo>
                  <a:lnTo>
                    <a:pt x="1668508" y="76123"/>
                  </a:lnTo>
                  <a:lnTo>
                    <a:pt x="1725264" y="66499"/>
                  </a:lnTo>
                  <a:lnTo>
                    <a:pt x="1782738" y="57488"/>
                  </a:lnTo>
                  <a:lnTo>
                    <a:pt x="1840904" y="49097"/>
                  </a:lnTo>
                  <a:lnTo>
                    <a:pt x="1899737" y="41336"/>
                  </a:lnTo>
                  <a:lnTo>
                    <a:pt x="1959210" y="34213"/>
                  </a:lnTo>
                  <a:lnTo>
                    <a:pt x="2019297" y="27737"/>
                  </a:lnTo>
                  <a:lnTo>
                    <a:pt x="2079972" y="21917"/>
                  </a:lnTo>
                  <a:lnTo>
                    <a:pt x="2141209" y="16761"/>
                  </a:lnTo>
                  <a:lnTo>
                    <a:pt x="2202982" y="12278"/>
                  </a:lnTo>
                  <a:lnTo>
                    <a:pt x="2265265" y="8477"/>
                  </a:lnTo>
                  <a:lnTo>
                    <a:pt x="2328031" y="5367"/>
                  </a:lnTo>
                  <a:lnTo>
                    <a:pt x="2391254" y="2957"/>
                  </a:lnTo>
                  <a:lnTo>
                    <a:pt x="2454910" y="1254"/>
                  </a:lnTo>
                  <a:lnTo>
                    <a:pt x="2392267" y="279"/>
                  </a:lnTo>
                  <a:lnTo>
                    <a:pt x="2329896" y="0"/>
                  </a:lnTo>
                  <a:close/>
                </a:path>
              </a:pathLst>
            </a:custGeom>
            <a:solidFill>
              <a:srgbClr val="AEABAB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25" name="object 30"/>
            <p:cNvSpPr/>
            <p:nvPr/>
          </p:nvSpPr>
          <p:spPr>
            <a:xfrm>
              <a:off x="6081394" y="1045463"/>
              <a:ext cx="2527935" cy="940435"/>
            </a:xfrm>
            <a:custGeom>
              <a:avLst/>
              <a:gdLst/>
              <a:ahLst/>
              <a:cxnLst/>
              <a:rect l="l" t="t" r="r" b="b"/>
              <a:pathLst>
                <a:path w="2527934" h="940435">
                  <a:moveTo>
                    <a:pt x="235076" y="0"/>
                  </a:moveTo>
                  <a:lnTo>
                    <a:pt x="0" y="0"/>
                  </a:lnTo>
                  <a:lnTo>
                    <a:pt x="66415" y="386"/>
                  </a:lnTo>
                  <a:lnTo>
                    <a:pt x="132363" y="1541"/>
                  </a:lnTo>
                  <a:lnTo>
                    <a:pt x="197817" y="3451"/>
                  </a:lnTo>
                  <a:lnTo>
                    <a:pt x="262752" y="6108"/>
                  </a:lnTo>
                  <a:lnTo>
                    <a:pt x="327141" y="9500"/>
                  </a:lnTo>
                  <a:lnTo>
                    <a:pt x="390961" y="13618"/>
                  </a:lnTo>
                  <a:lnTo>
                    <a:pt x="454185" y="18450"/>
                  </a:lnTo>
                  <a:lnTo>
                    <a:pt x="516788" y="23987"/>
                  </a:lnTo>
                  <a:lnTo>
                    <a:pt x="578744" y="30217"/>
                  </a:lnTo>
                  <a:lnTo>
                    <a:pt x="640028" y="37131"/>
                  </a:lnTo>
                  <a:lnTo>
                    <a:pt x="700614" y="44718"/>
                  </a:lnTo>
                  <a:lnTo>
                    <a:pt x="760477" y="52967"/>
                  </a:lnTo>
                  <a:lnTo>
                    <a:pt x="819591" y="61868"/>
                  </a:lnTo>
                  <a:lnTo>
                    <a:pt x="877932" y="71411"/>
                  </a:lnTo>
                  <a:lnTo>
                    <a:pt x="935472" y="81585"/>
                  </a:lnTo>
                  <a:lnTo>
                    <a:pt x="992188" y="92379"/>
                  </a:lnTo>
                  <a:lnTo>
                    <a:pt x="1048053" y="103784"/>
                  </a:lnTo>
                  <a:lnTo>
                    <a:pt x="1103042" y="115789"/>
                  </a:lnTo>
                  <a:lnTo>
                    <a:pt x="1157129" y="128382"/>
                  </a:lnTo>
                  <a:lnTo>
                    <a:pt x="1210290" y="141555"/>
                  </a:lnTo>
                  <a:lnTo>
                    <a:pt x="1262498" y="155296"/>
                  </a:lnTo>
                  <a:lnTo>
                    <a:pt x="1313728" y="169595"/>
                  </a:lnTo>
                  <a:lnTo>
                    <a:pt x="1363954" y="184441"/>
                  </a:lnTo>
                  <a:lnTo>
                    <a:pt x="1413151" y="199825"/>
                  </a:lnTo>
                  <a:lnTo>
                    <a:pt x="1461294" y="215735"/>
                  </a:lnTo>
                  <a:lnTo>
                    <a:pt x="1508357" y="232161"/>
                  </a:lnTo>
                  <a:lnTo>
                    <a:pt x="1554315" y="249092"/>
                  </a:lnTo>
                  <a:lnTo>
                    <a:pt x="1599141" y="266519"/>
                  </a:lnTo>
                  <a:lnTo>
                    <a:pt x="1642812" y="284431"/>
                  </a:lnTo>
                  <a:lnTo>
                    <a:pt x="1685300" y="302816"/>
                  </a:lnTo>
                  <a:lnTo>
                    <a:pt x="1726581" y="321666"/>
                  </a:lnTo>
                  <a:lnTo>
                    <a:pt x="1766629" y="340969"/>
                  </a:lnTo>
                  <a:lnTo>
                    <a:pt x="1805419" y="360715"/>
                  </a:lnTo>
                  <a:lnTo>
                    <a:pt x="1842925" y="380894"/>
                  </a:lnTo>
                  <a:lnTo>
                    <a:pt x="1879121" y="401494"/>
                  </a:lnTo>
                  <a:lnTo>
                    <a:pt x="1913983" y="422506"/>
                  </a:lnTo>
                  <a:lnTo>
                    <a:pt x="1947485" y="443919"/>
                  </a:lnTo>
                  <a:lnTo>
                    <a:pt x="1979600" y="465723"/>
                  </a:lnTo>
                  <a:lnTo>
                    <a:pt x="2039572" y="510460"/>
                  </a:lnTo>
                  <a:lnTo>
                    <a:pt x="2093695" y="556635"/>
                  </a:lnTo>
                  <a:lnTo>
                    <a:pt x="2141766" y="604162"/>
                  </a:lnTo>
                  <a:lnTo>
                    <a:pt x="2183579" y="652960"/>
                  </a:lnTo>
                  <a:lnTo>
                    <a:pt x="2218932" y="702944"/>
                  </a:lnTo>
                  <a:lnTo>
                    <a:pt x="2247621" y="754030"/>
                  </a:lnTo>
                  <a:lnTo>
                    <a:pt x="2269441" y="806136"/>
                  </a:lnTo>
                  <a:lnTo>
                    <a:pt x="2284188" y="859176"/>
                  </a:lnTo>
                  <a:lnTo>
                    <a:pt x="2291660" y="913068"/>
                  </a:lnTo>
                  <a:lnTo>
                    <a:pt x="2292604" y="940308"/>
                  </a:lnTo>
                  <a:lnTo>
                    <a:pt x="2527680" y="940308"/>
                  </a:lnTo>
                  <a:lnTo>
                    <a:pt x="2523923" y="886021"/>
                  </a:lnTo>
                  <a:lnTo>
                    <a:pt x="2512788" y="832544"/>
                  </a:lnTo>
                  <a:lnTo>
                    <a:pt x="2494479" y="779961"/>
                  </a:lnTo>
                  <a:lnTo>
                    <a:pt x="2469199" y="728355"/>
                  </a:lnTo>
                  <a:lnTo>
                    <a:pt x="2437153" y="677809"/>
                  </a:lnTo>
                  <a:lnTo>
                    <a:pt x="2398544" y="628408"/>
                  </a:lnTo>
                  <a:lnTo>
                    <a:pt x="2353577" y="580235"/>
                  </a:lnTo>
                  <a:lnTo>
                    <a:pt x="2302455" y="533373"/>
                  </a:lnTo>
                  <a:lnTo>
                    <a:pt x="2245382" y="487906"/>
                  </a:lnTo>
                  <a:lnTo>
                    <a:pt x="2182562" y="443919"/>
                  </a:lnTo>
                  <a:lnTo>
                    <a:pt x="2149060" y="422506"/>
                  </a:lnTo>
                  <a:lnTo>
                    <a:pt x="2114198" y="401494"/>
                  </a:lnTo>
                  <a:lnTo>
                    <a:pt x="2078002" y="380894"/>
                  </a:lnTo>
                  <a:lnTo>
                    <a:pt x="2040496" y="360715"/>
                  </a:lnTo>
                  <a:lnTo>
                    <a:pt x="2001706" y="340969"/>
                  </a:lnTo>
                  <a:lnTo>
                    <a:pt x="1961658" y="321666"/>
                  </a:lnTo>
                  <a:lnTo>
                    <a:pt x="1920377" y="302816"/>
                  </a:lnTo>
                  <a:lnTo>
                    <a:pt x="1877889" y="284431"/>
                  </a:lnTo>
                  <a:lnTo>
                    <a:pt x="1834218" y="266519"/>
                  </a:lnTo>
                  <a:lnTo>
                    <a:pt x="1789392" y="249092"/>
                  </a:lnTo>
                  <a:lnTo>
                    <a:pt x="1743434" y="232161"/>
                  </a:lnTo>
                  <a:lnTo>
                    <a:pt x="1696371" y="215735"/>
                  </a:lnTo>
                  <a:lnTo>
                    <a:pt x="1648228" y="199825"/>
                  </a:lnTo>
                  <a:lnTo>
                    <a:pt x="1599031" y="184441"/>
                  </a:lnTo>
                  <a:lnTo>
                    <a:pt x="1548805" y="169595"/>
                  </a:lnTo>
                  <a:lnTo>
                    <a:pt x="1497575" y="155296"/>
                  </a:lnTo>
                  <a:lnTo>
                    <a:pt x="1445367" y="141555"/>
                  </a:lnTo>
                  <a:lnTo>
                    <a:pt x="1392206" y="128382"/>
                  </a:lnTo>
                  <a:lnTo>
                    <a:pt x="1338119" y="115789"/>
                  </a:lnTo>
                  <a:lnTo>
                    <a:pt x="1283130" y="103784"/>
                  </a:lnTo>
                  <a:lnTo>
                    <a:pt x="1227265" y="92379"/>
                  </a:lnTo>
                  <a:lnTo>
                    <a:pt x="1170549" y="81585"/>
                  </a:lnTo>
                  <a:lnTo>
                    <a:pt x="1113009" y="71411"/>
                  </a:lnTo>
                  <a:lnTo>
                    <a:pt x="1054668" y="61868"/>
                  </a:lnTo>
                  <a:lnTo>
                    <a:pt x="995554" y="52967"/>
                  </a:lnTo>
                  <a:lnTo>
                    <a:pt x="935691" y="44718"/>
                  </a:lnTo>
                  <a:lnTo>
                    <a:pt x="875105" y="37131"/>
                  </a:lnTo>
                  <a:lnTo>
                    <a:pt x="813821" y="30217"/>
                  </a:lnTo>
                  <a:lnTo>
                    <a:pt x="751865" y="23987"/>
                  </a:lnTo>
                  <a:lnTo>
                    <a:pt x="689262" y="18450"/>
                  </a:lnTo>
                  <a:lnTo>
                    <a:pt x="626038" y="13618"/>
                  </a:lnTo>
                  <a:lnTo>
                    <a:pt x="562218" y="9500"/>
                  </a:lnTo>
                  <a:lnTo>
                    <a:pt x="497829" y="6108"/>
                  </a:lnTo>
                  <a:lnTo>
                    <a:pt x="432894" y="3451"/>
                  </a:lnTo>
                  <a:lnTo>
                    <a:pt x="367440" y="1541"/>
                  </a:lnTo>
                  <a:lnTo>
                    <a:pt x="301492" y="386"/>
                  </a:lnTo>
                  <a:lnTo>
                    <a:pt x="235076" y="0"/>
                  </a:lnTo>
                  <a:close/>
                </a:path>
              </a:pathLst>
            </a:custGeom>
            <a:solidFill>
              <a:srgbClr val="8D8888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26" name="object 31"/>
            <p:cNvSpPr/>
            <p:nvPr/>
          </p:nvSpPr>
          <p:spPr>
            <a:xfrm>
              <a:off x="3744086" y="1045463"/>
              <a:ext cx="4865370" cy="940435"/>
            </a:xfrm>
            <a:custGeom>
              <a:avLst/>
              <a:gdLst/>
              <a:ahLst/>
              <a:cxnLst/>
              <a:rect l="l" t="t" r="r" b="b"/>
              <a:pathLst>
                <a:path w="4865370" h="940435">
                  <a:moveTo>
                    <a:pt x="2337308" y="0"/>
                  </a:moveTo>
                  <a:lnTo>
                    <a:pt x="2403723" y="386"/>
                  </a:lnTo>
                  <a:lnTo>
                    <a:pt x="2469671" y="1541"/>
                  </a:lnTo>
                  <a:lnTo>
                    <a:pt x="2535125" y="3451"/>
                  </a:lnTo>
                  <a:lnTo>
                    <a:pt x="2600060" y="6108"/>
                  </a:lnTo>
                  <a:lnTo>
                    <a:pt x="2664449" y="9500"/>
                  </a:lnTo>
                  <a:lnTo>
                    <a:pt x="2728269" y="13618"/>
                  </a:lnTo>
                  <a:lnTo>
                    <a:pt x="2791493" y="18450"/>
                  </a:lnTo>
                  <a:lnTo>
                    <a:pt x="2854096" y="23987"/>
                  </a:lnTo>
                  <a:lnTo>
                    <a:pt x="2916052" y="30217"/>
                  </a:lnTo>
                  <a:lnTo>
                    <a:pt x="2977336" y="37131"/>
                  </a:lnTo>
                  <a:lnTo>
                    <a:pt x="3037922" y="44718"/>
                  </a:lnTo>
                  <a:lnTo>
                    <a:pt x="3097785" y="52967"/>
                  </a:lnTo>
                  <a:lnTo>
                    <a:pt x="3156899" y="61868"/>
                  </a:lnTo>
                  <a:lnTo>
                    <a:pt x="3215240" y="71411"/>
                  </a:lnTo>
                  <a:lnTo>
                    <a:pt x="3272780" y="81585"/>
                  </a:lnTo>
                  <a:lnTo>
                    <a:pt x="3329496" y="92379"/>
                  </a:lnTo>
                  <a:lnTo>
                    <a:pt x="3385361" y="103784"/>
                  </a:lnTo>
                  <a:lnTo>
                    <a:pt x="3440350" y="115789"/>
                  </a:lnTo>
                  <a:lnTo>
                    <a:pt x="3494437" y="128382"/>
                  </a:lnTo>
                  <a:lnTo>
                    <a:pt x="3547598" y="141555"/>
                  </a:lnTo>
                  <a:lnTo>
                    <a:pt x="3599806" y="155296"/>
                  </a:lnTo>
                  <a:lnTo>
                    <a:pt x="3651036" y="169595"/>
                  </a:lnTo>
                  <a:lnTo>
                    <a:pt x="3701262" y="184441"/>
                  </a:lnTo>
                  <a:lnTo>
                    <a:pt x="3750459" y="199825"/>
                  </a:lnTo>
                  <a:lnTo>
                    <a:pt x="3798602" y="215735"/>
                  </a:lnTo>
                  <a:lnTo>
                    <a:pt x="3845665" y="232161"/>
                  </a:lnTo>
                  <a:lnTo>
                    <a:pt x="3891623" y="249092"/>
                  </a:lnTo>
                  <a:lnTo>
                    <a:pt x="3936449" y="266519"/>
                  </a:lnTo>
                  <a:lnTo>
                    <a:pt x="3980120" y="284431"/>
                  </a:lnTo>
                  <a:lnTo>
                    <a:pt x="4022608" y="302816"/>
                  </a:lnTo>
                  <a:lnTo>
                    <a:pt x="4063889" y="321666"/>
                  </a:lnTo>
                  <a:lnTo>
                    <a:pt x="4103937" y="340969"/>
                  </a:lnTo>
                  <a:lnTo>
                    <a:pt x="4142727" y="360715"/>
                  </a:lnTo>
                  <a:lnTo>
                    <a:pt x="4180233" y="380894"/>
                  </a:lnTo>
                  <a:lnTo>
                    <a:pt x="4216429" y="401494"/>
                  </a:lnTo>
                  <a:lnTo>
                    <a:pt x="4251291" y="422506"/>
                  </a:lnTo>
                  <a:lnTo>
                    <a:pt x="4284793" y="443919"/>
                  </a:lnTo>
                  <a:lnTo>
                    <a:pt x="4316908" y="465723"/>
                  </a:lnTo>
                  <a:lnTo>
                    <a:pt x="4376880" y="510460"/>
                  </a:lnTo>
                  <a:lnTo>
                    <a:pt x="4431003" y="556635"/>
                  </a:lnTo>
                  <a:lnTo>
                    <a:pt x="4479074" y="604162"/>
                  </a:lnTo>
                  <a:lnTo>
                    <a:pt x="4520887" y="652960"/>
                  </a:lnTo>
                  <a:lnTo>
                    <a:pt x="4556240" y="702944"/>
                  </a:lnTo>
                  <a:lnTo>
                    <a:pt x="4584929" y="754030"/>
                  </a:lnTo>
                  <a:lnTo>
                    <a:pt x="4606749" y="806136"/>
                  </a:lnTo>
                  <a:lnTo>
                    <a:pt x="4621496" y="859176"/>
                  </a:lnTo>
                  <a:lnTo>
                    <a:pt x="4628968" y="913068"/>
                  </a:lnTo>
                  <a:lnTo>
                    <a:pt x="4629912" y="940308"/>
                  </a:lnTo>
                  <a:lnTo>
                    <a:pt x="4864989" y="940308"/>
                  </a:lnTo>
                  <a:lnTo>
                    <a:pt x="4861231" y="886021"/>
                  </a:lnTo>
                  <a:lnTo>
                    <a:pt x="4850096" y="832544"/>
                  </a:lnTo>
                  <a:lnTo>
                    <a:pt x="4831787" y="779961"/>
                  </a:lnTo>
                  <a:lnTo>
                    <a:pt x="4806507" y="728355"/>
                  </a:lnTo>
                  <a:lnTo>
                    <a:pt x="4774461" y="677809"/>
                  </a:lnTo>
                  <a:lnTo>
                    <a:pt x="4735852" y="628408"/>
                  </a:lnTo>
                  <a:lnTo>
                    <a:pt x="4690885" y="580235"/>
                  </a:lnTo>
                  <a:lnTo>
                    <a:pt x="4639763" y="533373"/>
                  </a:lnTo>
                  <a:lnTo>
                    <a:pt x="4582690" y="487906"/>
                  </a:lnTo>
                  <a:lnTo>
                    <a:pt x="4519870" y="443919"/>
                  </a:lnTo>
                  <a:lnTo>
                    <a:pt x="4486368" y="422506"/>
                  </a:lnTo>
                  <a:lnTo>
                    <a:pt x="4451506" y="401494"/>
                  </a:lnTo>
                  <a:lnTo>
                    <a:pt x="4415310" y="380894"/>
                  </a:lnTo>
                  <a:lnTo>
                    <a:pt x="4377804" y="360715"/>
                  </a:lnTo>
                  <a:lnTo>
                    <a:pt x="4339014" y="340969"/>
                  </a:lnTo>
                  <a:lnTo>
                    <a:pt x="4298966" y="321666"/>
                  </a:lnTo>
                  <a:lnTo>
                    <a:pt x="4257685" y="302816"/>
                  </a:lnTo>
                  <a:lnTo>
                    <a:pt x="4215197" y="284431"/>
                  </a:lnTo>
                  <a:lnTo>
                    <a:pt x="4171526" y="266519"/>
                  </a:lnTo>
                  <a:lnTo>
                    <a:pt x="4126700" y="249092"/>
                  </a:lnTo>
                  <a:lnTo>
                    <a:pt x="4080742" y="232161"/>
                  </a:lnTo>
                  <a:lnTo>
                    <a:pt x="4033679" y="215735"/>
                  </a:lnTo>
                  <a:lnTo>
                    <a:pt x="3985536" y="199825"/>
                  </a:lnTo>
                  <a:lnTo>
                    <a:pt x="3936339" y="184441"/>
                  </a:lnTo>
                  <a:lnTo>
                    <a:pt x="3886113" y="169595"/>
                  </a:lnTo>
                  <a:lnTo>
                    <a:pt x="3834883" y="155296"/>
                  </a:lnTo>
                  <a:lnTo>
                    <a:pt x="3782675" y="141555"/>
                  </a:lnTo>
                  <a:lnTo>
                    <a:pt x="3729514" y="128382"/>
                  </a:lnTo>
                  <a:lnTo>
                    <a:pt x="3675427" y="115789"/>
                  </a:lnTo>
                  <a:lnTo>
                    <a:pt x="3620438" y="103784"/>
                  </a:lnTo>
                  <a:lnTo>
                    <a:pt x="3564573" y="92379"/>
                  </a:lnTo>
                  <a:lnTo>
                    <a:pt x="3507857" y="81585"/>
                  </a:lnTo>
                  <a:lnTo>
                    <a:pt x="3450317" y="71411"/>
                  </a:lnTo>
                  <a:lnTo>
                    <a:pt x="3391976" y="61868"/>
                  </a:lnTo>
                  <a:lnTo>
                    <a:pt x="3332862" y="52967"/>
                  </a:lnTo>
                  <a:lnTo>
                    <a:pt x="3272999" y="44718"/>
                  </a:lnTo>
                  <a:lnTo>
                    <a:pt x="3212413" y="37131"/>
                  </a:lnTo>
                  <a:lnTo>
                    <a:pt x="3151129" y="30217"/>
                  </a:lnTo>
                  <a:lnTo>
                    <a:pt x="3089173" y="23987"/>
                  </a:lnTo>
                  <a:lnTo>
                    <a:pt x="3026570" y="18450"/>
                  </a:lnTo>
                  <a:lnTo>
                    <a:pt x="2963346" y="13618"/>
                  </a:lnTo>
                  <a:lnTo>
                    <a:pt x="2899526" y="9500"/>
                  </a:lnTo>
                  <a:lnTo>
                    <a:pt x="2835137" y="6108"/>
                  </a:lnTo>
                  <a:lnTo>
                    <a:pt x="2770202" y="3451"/>
                  </a:lnTo>
                  <a:lnTo>
                    <a:pt x="2704748" y="1541"/>
                  </a:lnTo>
                  <a:lnTo>
                    <a:pt x="2638800" y="386"/>
                  </a:lnTo>
                  <a:lnTo>
                    <a:pt x="2572385" y="0"/>
                  </a:lnTo>
                  <a:lnTo>
                    <a:pt x="2337308" y="0"/>
                  </a:lnTo>
                  <a:lnTo>
                    <a:pt x="2273477" y="361"/>
                  </a:lnTo>
                  <a:lnTo>
                    <a:pt x="2210004" y="1438"/>
                  </a:lnTo>
                  <a:lnTo>
                    <a:pt x="2146914" y="3224"/>
                  </a:lnTo>
                  <a:lnTo>
                    <a:pt x="2084235" y="5709"/>
                  </a:lnTo>
                  <a:lnTo>
                    <a:pt x="2021992" y="8885"/>
                  </a:lnTo>
                  <a:lnTo>
                    <a:pt x="1960212" y="12744"/>
                  </a:lnTo>
                  <a:lnTo>
                    <a:pt x="1898922" y="17278"/>
                  </a:lnTo>
                  <a:lnTo>
                    <a:pt x="1838148" y="22477"/>
                  </a:lnTo>
                  <a:lnTo>
                    <a:pt x="1777917" y="28334"/>
                  </a:lnTo>
                  <a:lnTo>
                    <a:pt x="1718254" y="34841"/>
                  </a:lnTo>
                  <a:lnTo>
                    <a:pt x="1659187" y="41988"/>
                  </a:lnTo>
                  <a:lnTo>
                    <a:pt x="1600742" y="49767"/>
                  </a:lnTo>
                  <a:lnTo>
                    <a:pt x="1542946" y="58170"/>
                  </a:lnTo>
                  <a:lnTo>
                    <a:pt x="1485825" y="67189"/>
                  </a:lnTo>
                  <a:lnTo>
                    <a:pt x="1429405" y="76815"/>
                  </a:lnTo>
                  <a:lnTo>
                    <a:pt x="1373713" y="87039"/>
                  </a:lnTo>
                  <a:lnTo>
                    <a:pt x="1318775" y="97854"/>
                  </a:lnTo>
                  <a:lnTo>
                    <a:pt x="1264619" y="109250"/>
                  </a:lnTo>
                  <a:lnTo>
                    <a:pt x="1211270" y="121220"/>
                  </a:lnTo>
                  <a:lnTo>
                    <a:pt x="1158754" y="133755"/>
                  </a:lnTo>
                  <a:lnTo>
                    <a:pt x="1107100" y="146847"/>
                  </a:lnTo>
                  <a:lnTo>
                    <a:pt x="1056332" y="160486"/>
                  </a:lnTo>
                  <a:lnTo>
                    <a:pt x="1006477" y="174666"/>
                  </a:lnTo>
                  <a:lnTo>
                    <a:pt x="957562" y="189377"/>
                  </a:lnTo>
                  <a:lnTo>
                    <a:pt x="909614" y="204611"/>
                  </a:lnTo>
                  <a:lnTo>
                    <a:pt x="862658" y="220359"/>
                  </a:lnTo>
                  <a:lnTo>
                    <a:pt x="816721" y="236613"/>
                  </a:lnTo>
                  <a:lnTo>
                    <a:pt x="771831" y="253366"/>
                  </a:lnTo>
                  <a:lnTo>
                    <a:pt x="728012" y="270607"/>
                  </a:lnTo>
                  <a:lnTo>
                    <a:pt x="685293" y="288329"/>
                  </a:lnTo>
                  <a:lnTo>
                    <a:pt x="643698" y="306524"/>
                  </a:lnTo>
                  <a:lnTo>
                    <a:pt x="603255" y="325183"/>
                  </a:lnTo>
                  <a:lnTo>
                    <a:pt x="563991" y="344298"/>
                  </a:lnTo>
                  <a:lnTo>
                    <a:pt x="525931" y="363859"/>
                  </a:lnTo>
                  <a:lnTo>
                    <a:pt x="489102" y="383860"/>
                  </a:lnTo>
                  <a:lnTo>
                    <a:pt x="453531" y="404291"/>
                  </a:lnTo>
                  <a:lnTo>
                    <a:pt x="419244" y="425144"/>
                  </a:lnTo>
                  <a:lnTo>
                    <a:pt x="386268" y="446410"/>
                  </a:lnTo>
                  <a:lnTo>
                    <a:pt x="354628" y="468082"/>
                  </a:lnTo>
                  <a:lnTo>
                    <a:pt x="295467" y="512607"/>
                  </a:lnTo>
                  <a:lnTo>
                    <a:pt x="241972" y="558651"/>
                  </a:lnTo>
                  <a:lnTo>
                    <a:pt x="194354" y="606149"/>
                  </a:lnTo>
                  <a:lnTo>
                    <a:pt x="152827" y="655031"/>
                  </a:lnTo>
                  <a:lnTo>
                    <a:pt x="117601" y="705231"/>
                  </a:lnTo>
                  <a:lnTo>
                    <a:pt x="0" y="705231"/>
                  </a:lnTo>
                  <a:lnTo>
                    <a:pt x="162305" y="940308"/>
                  </a:lnTo>
                  <a:lnTo>
                    <a:pt x="470153" y="705231"/>
                  </a:lnTo>
                  <a:lnTo>
                    <a:pt x="352678" y="705231"/>
                  </a:lnTo>
                  <a:lnTo>
                    <a:pt x="369476" y="679988"/>
                  </a:lnTo>
                  <a:lnTo>
                    <a:pt x="407862" y="630458"/>
                  </a:lnTo>
                  <a:lnTo>
                    <a:pt x="452463" y="582259"/>
                  </a:lnTo>
                  <a:lnTo>
                    <a:pt x="503070" y="535462"/>
                  </a:lnTo>
                  <a:lnTo>
                    <a:pt x="559474" y="490135"/>
                  </a:lnTo>
                  <a:lnTo>
                    <a:pt x="621467" y="446349"/>
                  </a:lnTo>
                  <a:lnTo>
                    <a:pt x="654493" y="425056"/>
                  </a:lnTo>
                  <a:lnTo>
                    <a:pt x="688839" y="404174"/>
                  </a:lnTo>
                  <a:lnTo>
                    <a:pt x="724477" y="383712"/>
                  </a:lnTo>
                  <a:lnTo>
                    <a:pt x="761381" y="363679"/>
                  </a:lnTo>
                  <a:lnTo>
                    <a:pt x="799526" y="344084"/>
                  </a:lnTo>
                  <a:lnTo>
                    <a:pt x="838886" y="324935"/>
                  </a:lnTo>
                  <a:lnTo>
                    <a:pt x="879434" y="306241"/>
                  </a:lnTo>
                  <a:lnTo>
                    <a:pt x="921144" y="288010"/>
                  </a:lnTo>
                  <a:lnTo>
                    <a:pt x="963990" y="270253"/>
                  </a:lnTo>
                  <a:lnTo>
                    <a:pt x="1007946" y="252976"/>
                  </a:lnTo>
                  <a:lnTo>
                    <a:pt x="1052986" y="236189"/>
                  </a:lnTo>
                  <a:lnTo>
                    <a:pt x="1099083" y="219901"/>
                  </a:lnTo>
                  <a:lnTo>
                    <a:pt x="1146213" y="204120"/>
                  </a:lnTo>
                  <a:lnTo>
                    <a:pt x="1194348" y="188856"/>
                  </a:lnTo>
                  <a:lnTo>
                    <a:pt x="1243462" y="174116"/>
                  </a:lnTo>
                  <a:lnTo>
                    <a:pt x="1293530" y="159910"/>
                  </a:lnTo>
                  <a:lnTo>
                    <a:pt x="1344525" y="146246"/>
                  </a:lnTo>
                  <a:lnTo>
                    <a:pt x="1396422" y="133133"/>
                  </a:lnTo>
                  <a:lnTo>
                    <a:pt x="1449193" y="120579"/>
                  </a:lnTo>
                  <a:lnTo>
                    <a:pt x="1502814" y="108595"/>
                  </a:lnTo>
                  <a:lnTo>
                    <a:pt x="1557257" y="97187"/>
                  </a:lnTo>
                  <a:lnTo>
                    <a:pt x="1612498" y="86365"/>
                  </a:lnTo>
                  <a:lnTo>
                    <a:pt x="1668508" y="76138"/>
                  </a:lnTo>
                  <a:lnTo>
                    <a:pt x="1725264" y="66515"/>
                  </a:lnTo>
                  <a:lnTo>
                    <a:pt x="1782738" y="57503"/>
                  </a:lnTo>
                  <a:lnTo>
                    <a:pt x="1840904" y="49112"/>
                  </a:lnTo>
                  <a:lnTo>
                    <a:pt x="1899737" y="41351"/>
                  </a:lnTo>
                  <a:lnTo>
                    <a:pt x="1959210" y="34228"/>
                  </a:lnTo>
                  <a:lnTo>
                    <a:pt x="2019297" y="27752"/>
                  </a:lnTo>
                  <a:lnTo>
                    <a:pt x="2079972" y="21932"/>
                  </a:lnTo>
                  <a:lnTo>
                    <a:pt x="2141209" y="16776"/>
                  </a:lnTo>
                  <a:lnTo>
                    <a:pt x="2202982" y="12294"/>
                  </a:lnTo>
                  <a:lnTo>
                    <a:pt x="2265265" y="8493"/>
                  </a:lnTo>
                  <a:lnTo>
                    <a:pt x="2328031" y="5383"/>
                  </a:lnTo>
                  <a:lnTo>
                    <a:pt x="2391254" y="2972"/>
                  </a:lnTo>
                  <a:lnTo>
                    <a:pt x="2454910" y="1270"/>
                  </a:lnTo>
                </a:path>
              </a:pathLst>
            </a:custGeom>
            <a:ln w="12192">
              <a:solidFill>
                <a:srgbClr val="4D1D2E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object 32"/>
          <p:cNvGrpSpPr/>
          <p:nvPr/>
        </p:nvGrpSpPr>
        <p:grpSpPr>
          <a:xfrm>
            <a:off x="1979757" y="4675635"/>
            <a:ext cx="1563053" cy="1536065"/>
            <a:chOff x="2639675" y="4675632"/>
            <a:chExt cx="2084070" cy="1536065"/>
          </a:xfrm>
        </p:grpSpPr>
        <p:sp>
          <p:nvSpPr>
            <p:cNvPr id="1048627" name="object 33"/>
            <p:cNvSpPr/>
            <p:nvPr/>
          </p:nvSpPr>
          <p:spPr>
            <a:xfrm>
              <a:off x="3408552" y="5787682"/>
              <a:ext cx="1308735" cy="290195"/>
            </a:xfrm>
            <a:custGeom>
              <a:avLst/>
              <a:gdLst/>
              <a:ahLst/>
              <a:cxnLst/>
              <a:rect l="l" t="t" r="r" b="b"/>
              <a:pathLst>
                <a:path w="1308735" h="290195">
                  <a:moveTo>
                    <a:pt x="1275334" y="0"/>
                  </a:moveTo>
                  <a:lnTo>
                    <a:pt x="1021842" y="46596"/>
                  </a:lnTo>
                  <a:lnTo>
                    <a:pt x="1093470" y="86486"/>
                  </a:lnTo>
                  <a:lnTo>
                    <a:pt x="1063066" y="108028"/>
                  </a:lnTo>
                  <a:lnTo>
                    <a:pt x="996249" y="144884"/>
                  </a:lnTo>
                  <a:lnTo>
                    <a:pt x="960031" y="160206"/>
                  </a:lnTo>
                  <a:lnTo>
                    <a:pt x="922071" y="173463"/>
                  </a:lnTo>
                  <a:lnTo>
                    <a:pt x="882467" y="184660"/>
                  </a:lnTo>
                  <a:lnTo>
                    <a:pt x="841316" y="193800"/>
                  </a:lnTo>
                  <a:lnTo>
                    <a:pt x="798717" y="200889"/>
                  </a:lnTo>
                  <a:lnTo>
                    <a:pt x="754766" y="205930"/>
                  </a:lnTo>
                  <a:lnTo>
                    <a:pt x="709563" y="208928"/>
                  </a:lnTo>
                  <a:lnTo>
                    <a:pt x="663206" y="209886"/>
                  </a:lnTo>
                  <a:lnTo>
                    <a:pt x="615791" y="208810"/>
                  </a:lnTo>
                  <a:lnTo>
                    <a:pt x="567417" y="205703"/>
                  </a:lnTo>
                  <a:lnTo>
                    <a:pt x="518182" y="200570"/>
                  </a:lnTo>
                  <a:lnTo>
                    <a:pt x="468183" y="193415"/>
                  </a:lnTo>
                  <a:lnTo>
                    <a:pt x="417519" y="184242"/>
                  </a:lnTo>
                  <a:lnTo>
                    <a:pt x="366288" y="173055"/>
                  </a:lnTo>
                  <a:lnTo>
                    <a:pt x="314586" y="159860"/>
                  </a:lnTo>
                  <a:lnTo>
                    <a:pt x="262514" y="144660"/>
                  </a:lnTo>
                  <a:lnTo>
                    <a:pt x="210167" y="127459"/>
                  </a:lnTo>
                  <a:lnTo>
                    <a:pt x="157644" y="108261"/>
                  </a:lnTo>
                  <a:lnTo>
                    <a:pt x="105043" y="87072"/>
                  </a:lnTo>
                  <a:lnTo>
                    <a:pt x="52463" y="63895"/>
                  </a:lnTo>
                  <a:lnTo>
                    <a:pt x="0" y="38734"/>
                  </a:lnTo>
                  <a:lnTo>
                    <a:pt x="50325" y="68700"/>
                  </a:lnTo>
                  <a:lnTo>
                    <a:pt x="101131" y="96810"/>
                  </a:lnTo>
                  <a:lnTo>
                    <a:pt x="152319" y="123053"/>
                  </a:lnTo>
                  <a:lnTo>
                    <a:pt x="203789" y="147420"/>
                  </a:lnTo>
                  <a:lnTo>
                    <a:pt x="255441" y="169900"/>
                  </a:lnTo>
                  <a:lnTo>
                    <a:pt x="307177" y="190482"/>
                  </a:lnTo>
                  <a:lnTo>
                    <a:pt x="358896" y="209157"/>
                  </a:lnTo>
                  <a:lnTo>
                    <a:pt x="410500" y="225914"/>
                  </a:lnTo>
                  <a:lnTo>
                    <a:pt x="461889" y="240743"/>
                  </a:lnTo>
                  <a:lnTo>
                    <a:pt x="512964" y="253634"/>
                  </a:lnTo>
                  <a:lnTo>
                    <a:pt x="563625" y="264576"/>
                  </a:lnTo>
                  <a:lnTo>
                    <a:pt x="613773" y="273560"/>
                  </a:lnTo>
                  <a:lnTo>
                    <a:pt x="663309" y="280574"/>
                  </a:lnTo>
                  <a:lnTo>
                    <a:pt x="712132" y="285609"/>
                  </a:lnTo>
                  <a:lnTo>
                    <a:pt x="760145" y="288655"/>
                  </a:lnTo>
                  <a:lnTo>
                    <a:pt x="807247" y="289700"/>
                  </a:lnTo>
                  <a:lnTo>
                    <a:pt x="853339" y="288736"/>
                  </a:lnTo>
                  <a:lnTo>
                    <a:pt x="898322" y="285751"/>
                  </a:lnTo>
                  <a:lnTo>
                    <a:pt x="942096" y="280736"/>
                  </a:lnTo>
                  <a:lnTo>
                    <a:pt x="984563" y="273680"/>
                  </a:lnTo>
                  <a:lnTo>
                    <a:pt x="1025621" y="264573"/>
                  </a:lnTo>
                  <a:lnTo>
                    <a:pt x="1065173" y="253404"/>
                  </a:lnTo>
                  <a:lnTo>
                    <a:pt x="1103119" y="240164"/>
                  </a:lnTo>
                  <a:lnTo>
                    <a:pt x="1139359" y="224841"/>
                  </a:lnTo>
                  <a:lnTo>
                    <a:pt x="1173794" y="207427"/>
                  </a:lnTo>
                  <a:lnTo>
                    <a:pt x="1236852" y="166281"/>
                  </a:lnTo>
                  <a:lnTo>
                    <a:pt x="1308481" y="206184"/>
                  </a:lnTo>
                  <a:lnTo>
                    <a:pt x="1275334" y="0"/>
                  </a:lnTo>
                  <a:close/>
                </a:path>
              </a:pathLst>
            </a:custGeom>
            <a:solidFill>
              <a:srgbClr val="AEABAB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28" name="object 34"/>
            <p:cNvSpPr/>
            <p:nvPr/>
          </p:nvSpPr>
          <p:spPr>
            <a:xfrm>
              <a:off x="2646025" y="4681982"/>
              <a:ext cx="833755" cy="1186180"/>
            </a:xfrm>
            <a:custGeom>
              <a:avLst/>
              <a:gdLst/>
              <a:ahLst/>
              <a:cxnLst/>
              <a:rect l="l" t="t" r="r" b="b"/>
              <a:pathLst>
                <a:path w="833754" h="1186179">
                  <a:moveTo>
                    <a:pt x="52089" y="0"/>
                  </a:moveTo>
                  <a:lnTo>
                    <a:pt x="22927" y="65590"/>
                  </a:lnTo>
                  <a:lnTo>
                    <a:pt x="5694" y="135268"/>
                  </a:lnTo>
                  <a:lnTo>
                    <a:pt x="0" y="208359"/>
                  </a:lnTo>
                  <a:lnTo>
                    <a:pt x="1358" y="245973"/>
                  </a:lnTo>
                  <a:lnTo>
                    <a:pt x="5455" y="284187"/>
                  </a:lnTo>
                  <a:lnTo>
                    <a:pt x="12242" y="322918"/>
                  </a:lnTo>
                  <a:lnTo>
                    <a:pt x="21670" y="362080"/>
                  </a:lnTo>
                  <a:lnTo>
                    <a:pt x="33691" y="401590"/>
                  </a:lnTo>
                  <a:lnTo>
                    <a:pt x="48256" y="441362"/>
                  </a:lnTo>
                  <a:lnTo>
                    <a:pt x="65317" y="481314"/>
                  </a:lnTo>
                  <a:lnTo>
                    <a:pt x="84825" y="521360"/>
                  </a:lnTo>
                  <a:lnTo>
                    <a:pt x="106731" y="561416"/>
                  </a:lnTo>
                  <a:lnTo>
                    <a:pt x="130986" y="601398"/>
                  </a:lnTo>
                  <a:lnTo>
                    <a:pt x="157542" y="641221"/>
                  </a:lnTo>
                  <a:lnTo>
                    <a:pt x="186350" y="680801"/>
                  </a:lnTo>
                  <a:lnTo>
                    <a:pt x="217362" y="720055"/>
                  </a:lnTo>
                  <a:lnTo>
                    <a:pt x="250529" y="758897"/>
                  </a:lnTo>
                  <a:lnTo>
                    <a:pt x="285802" y="797243"/>
                  </a:lnTo>
                  <a:lnTo>
                    <a:pt x="323132" y="835010"/>
                  </a:lnTo>
                  <a:lnTo>
                    <a:pt x="362471" y="872112"/>
                  </a:lnTo>
                  <a:lnTo>
                    <a:pt x="403771" y="908465"/>
                  </a:lnTo>
                  <a:lnTo>
                    <a:pt x="446982" y="943986"/>
                  </a:lnTo>
                  <a:lnTo>
                    <a:pt x="492057" y="978589"/>
                  </a:lnTo>
                  <a:lnTo>
                    <a:pt x="538945" y="1012191"/>
                  </a:lnTo>
                  <a:lnTo>
                    <a:pt x="587599" y="1044707"/>
                  </a:lnTo>
                  <a:lnTo>
                    <a:pt x="637970" y="1076053"/>
                  </a:lnTo>
                  <a:lnTo>
                    <a:pt x="690010" y="1106144"/>
                  </a:lnTo>
                  <a:lnTo>
                    <a:pt x="833266" y="1185938"/>
                  </a:lnTo>
                  <a:lnTo>
                    <a:pt x="781227" y="1155855"/>
                  </a:lnTo>
                  <a:lnTo>
                    <a:pt x="730857" y="1124516"/>
                  </a:lnTo>
                  <a:lnTo>
                    <a:pt x="682205" y="1092006"/>
                  </a:lnTo>
                  <a:lnTo>
                    <a:pt x="635319" y="1058408"/>
                  </a:lnTo>
                  <a:lnTo>
                    <a:pt x="590248" y="1023808"/>
                  </a:lnTo>
                  <a:lnTo>
                    <a:pt x="547040" y="988290"/>
                  </a:lnTo>
                  <a:lnTo>
                    <a:pt x="505745" y="951937"/>
                  </a:lnTo>
                  <a:lnTo>
                    <a:pt x="466410" y="914835"/>
                  </a:lnTo>
                  <a:lnTo>
                    <a:pt x="429085" y="877068"/>
                  </a:lnTo>
                  <a:lnTo>
                    <a:pt x="393818" y="838721"/>
                  </a:lnTo>
                  <a:lnTo>
                    <a:pt x="360657" y="799877"/>
                  </a:lnTo>
                  <a:lnTo>
                    <a:pt x="329651" y="760620"/>
                  </a:lnTo>
                  <a:lnTo>
                    <a:pt x="300849" y="721037"/>
                  </a:lnTo>
                  <a:lnTo>
                    <a:pt x="274299" y="681210"/>
                  </a:lnTo>
                  <a:lnTo>
                    <a:pt x="250050" y="641224"/>
                  </a:lnTo>
                  <a:lnTo>
                    <a:pt x="228151" y="601164"/>
                  </a:lnTo>
                  <a:lnTo>
                    <a:pt x="208649" y="561114"/>
                  </a:lnTo>
                  <a:lnTo>
                    <a:pt x="191595" y="521158"/>
                  </a:lnTo>
                  <a:lnTo>
                    <a:pt x="177035" y="481380"/>
                  </a:lnTo>
                  <a:lnTo>
                    <a:pt x="165020" y="441866"/>
                  </a:lnTo>
                  <a:lnTo>
                    <a:pt x="155597" y="402699"/>
                  </a:lnTo>
                  <a:lnTo>
                    <a:pt x="148815" y="363964"/>
                  </a:lnTo>
                  <a:lnTo>
                    <a:pt x="144723" y="325745"/>
                  </a:lnTo>
                  <a:lnTo>
                    <a:pt x="143369" y="288127"/>
                  </a:lnTo>
                  <a:lnTo>
                    <a:pt x="144802" y="251194"/>
                  </a:lnTo>
                  <a:lnTo>
                    <a:pt x="156223" y="179720"/>
                  </a:lnTo>
                  <a:lnTo>
                    <a:pt x="179375" y="111998"/>
                  </a:lnTo>
                  <a:lnTo>
                    <a:pt x="195472" y="79756"/>
                  </a:lnTo>
                  <a:lnTo>
                    <a:pt x="52089" y="0"/>
                  </a:lnTo>
                  <a:close/>
                </a:path>
              </a:pathLst>
            </a:custGeom>
            <a:solidFill>
              <a:srgbClr val="8D8888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29" name="object 35"/>
            <p:cNvSpPr/>
            <p:nvPr/>
          </p:nvSpPr>
          <p:spPr>
            <a:xfrm>
              <a:off x="2646025" y="4681982"/>
              <a:ext cx="2071370" cy="1395730"/>
            </a:xfrm>
            <a:custGeom>
              <a:avLst/>
              <a:gdLst/>
              <a:ahLst/>
              <a:cxnLst/>
              <a:rect l="l" t="t" r="r" b="b"/>
              <a:pathLst>
                <a:path w="2071370" h="1395729">
                  <a:moveTo>
                    <a:pt x="833266" y="1185938"/>
                  </a:moveTo>
                  <a:lnTo>
                    <a:pt x="781227" y="1155855"/>
                  </a:lnTo>
                  <a:lnTo>
                    <a:pt x="730857" y="1124516"/>
                  </a:lnTo>
                  <a:lnTo>
                    <a:pt x="682205" y="1092006"/>
                  </a:lnTo>
                  <a:lnTo>
                    <a:pt x="635319" y="1058408"/>
                  </a:lnTo>
                  <a:lnTo>
                    <a:pt x="590248" y="1023808"/>
                  </a:lnTo>
                  <a:lnTo>
                    <a:pt x="547040" y="988290"/>
                  </a:lnTo>
                  <a:lnTo>
                    <a:pt x="505745" y="951937"/>
                  </a:lnTo>
                  <a:lnTo>
                    <a:pt x="466410" y="914835"/>
                  </a:lnTo>
                  <a:lnTo>
                    <a:pt x="429085" y="877068"/>
                  </a:lnTo>
                  <a:lnTo>
                    <a:pt x="393818" y="838721"/>
                  </a:lnTo>
                  <a:lnTo>
                    <a:pt x="360657" y="799877"/>
                  </a:lnTo>
                  <a:lnTo>
                    <a:pt x="329651" y="760620"/>
                  </a:lnTo>
                  <a:lnTo>
                    <a:pt x="300849" y="721037"/>
                  </a:lnTo>
                  <a:lnTo>
                    <a:pt x="274299" y="681210"/>
                  </a:lnTo>
                  <a:lnTo>
                    <a:pt x="250050" y="641224"/>
                  </a:lnTo>
                  <a:lnTo>
                    <a:pt x="228151" y="601164"/>
                  </a:lnTo>
                  <a:lnTo>
                    <a:pt x="208649" y="561114"/>
                  </a:lnTo>
                  <a:lnTo>
                    <a:pt x="191595" y="521158"/>
                  </a:lnTo>
                  <a:lnTo>
                    <a:pt x="177035" y="481380"/>
                  </a:lnTo>
                  <a:lnTo>
                    <a:pt x="165020" y="441866"/>
                  </a:lnTo>
                  <a:lnTo>
                    <a:pt x="155597" y="402699"/>
                  </a:lnTo>
                  <a:lnTo>
                    <a:pt x="148815" y="363964"/>
                  </a:lnTo>
                  <a:lnTo>
                    <a:pt x="144723" y="325745"/>
                  </a:lnTo>
                  <a:lnTo>
                    <a:pt x="143369" y="288127"/>
                  </a:lnTo>
                  <a:lnTo>
                    <a:pt x="144802" y="251194"/>
                  </a:lnTo>
                  <a:lnTo>
                    <a:pt x="156223" y="179720"/>
                  </a:lnTo>
                  <a:lnTo>
                    <a:pt x="179375" y="111998"/>
                  </a:lnTo>
                  <a:lnTo>
                    <a:pt x="195472" y="79756"/>
                  </a:lnTo>
                  <a:lnTo>
                    <a:pt x="52089" y="0"/>
                  </a:lnTo>
                  <a:lnTo>
                    <a:pt x="22927" y="65590"/>
                  </a:lnTo>
                  <a:lnTo>
                    <a:pt x="5694" y="135268"/>
                  </a:lnTo>
                  <a:lnTo>
                    <a:pt x="0" y="208359"/>
                  </a:lnTo>
                  <a:lnTo>
                    <a:pt x="1358" y="245973"/>
                  </a:lnTo>
                  <a:lnTo>
                    <a:pt x="5455" y="284187"/>
                  </a:lnTo>
                  <a:lnTo>
                    <a:pt x="12242" y="322918"/>
                  </a:lnTo>
                  <a:lnTo>
                    <a:pt x="21670" y="362080"/>
                  </a:lnTo>
                  <a:lnTo>
                    <a:pt x="33691" y="401590"/>
                  </a:lnTo>
                  <a:lnTo>
                    <a:pt x="48256" y="441362"/>
                  </a:lnTo>
                  <a:lnTo>
                    <a:pt x="65317" y="481314"/>
                  </a:lnTo>
                  <a:lnTo>
                    <a:pt x="84825" y="521360"/>
                  </a:lnTo>
                  <a:lnTo>
                    <a:pt x="106731" y="561416"/>
                  </a:lnTo>
                  <a:lnTo>
                    <a:pt x="130986" y="601398"/>
                  </a:lnTo>
                  <a:lnTo>
                    <a:pt x="157542" y="641221"/>
                  </a:lnTo>
                  <a:lnTo>
                    <a:pt x="186350" y="680801"/>
                  </a:lnTo>
                  <a:lnTo>
                    <a:pt x="217362" y="720055"/>
                  </a:lnTo>
                  <a:lnTo>
                    <a:pt x="250529" y="758897"/>
                  </a:lnTo>
                  <a:lnTo>
                    <a:pt x="285802" y="797243"/>
                  </a:lnTo>
                  <a:lnTo>
                    <a:pt x="323132" y="835010"/>
                  </a:lnTo>
                  <a:lnTo>
                    <a:pt x="362471" y="872112"/>
                  </a:lnTo>
                  <a:lnTo>
                    <a:pt x="403771" y="908465"/>
                  </a:lnTo>
                  <a:lnTo>
                    <a:pt x="446982" y="943986"/>
                  </a:lnTo>
                  <a:lnTo>
                    <a:pt x="492057" y="978589"/>
                  </a:lnTo>
                  <a:lnTo>
                    <a:pt x="538945" y="1012191"/>
                  </a:lnTo>
                  <a:lnTo>
                    <a:pt x="587599" y="1044707"/>
                  </a:lnTo>
                  <a:lnTo>
                    <a:pt x="637970" y="1076053"/>
                  </a:lnTo>
                  <a:lnTo>
                    <a:pt x="690010" y="1106144"/>
                  </a:lnTo>
                  <a:lnTo>
                    <a:pt x="833266" y="1185938"/>
                  </a:lnTo>
                  <a:lnTo>
                    <a:pt x="883793" y="1213054"/>
                  </a:lnTo>
                  <a:lnTo>
                    <a:pt x="934612" y="1238321"/>
                  </a:lnTo>
                  <a:lnTo>
                    <a:pt x="985628" y="1261731"/>
                  </a:lnTo>
                  <a:lnTo>
                    <a:pt x="1036750" y="1283278"/>
                  </a:lnTo>
                  <a:lnTo>
                    <a:pt x="1087883" y="1302955"/>
                  </a:lnTo>
                  <a:lnTo>
                    <a:pt x="1138934" y="1320755"/>
                  </a:lnTo>
                  <a:lnTo>
                    <a:pt x="1189811" y="1336671"/>
                  </a:lnTo>
                  <a:lnTo>
                    <a:pt x="1240421" y="1350696"/>
                  </a:lnTo>
                  <a:lnTo>
                    <a:pt x="1290669" y="1362823"/>
                  </a:lnTo>
                  <a:lnTo>
                    <a:pt x="1340463" y="1373046"/>
                  </a:lnTo>
                  <a:lnTo>
                    <a:pt x="1389710" y="1381357"/>
                  </a:lnTo>
                  <a:lnTo>
                    <a:pt x="1438316" y="1387750"/>
                  </a:lnTo>
                  <a:lnTo>
                    <a:pt x="1486189" y="1392218"/>
                  </a:lnTo>
                  <a:lnTo>
                    <a:pt x="1533235" y="1394754"/>
                  </a:lnTo>
                  <a:lnTo>
                    <a:pt x="1579360" y="1395351"/>
                  </a:lnTo>
                  <a:lnTo>
                    <a:pt x="1624473" y="1394002"/>
                  </a:lnTo>
                  <a:lnTo>
                    <a:pt x="1668480" y="1390700"/>
                  </a:lnTo>
                  <a:lnTo>
                    <a:pt x="1711286" y="1385439"/>
                  </a:lnTo>
                  <a:lnTo>
                    <a:pt x="1752801" y="1378211"/>
                  </a:lnTo>
                  <a:lnTo>
                    <a:pt x="1792929" y="1369011"/>
                  </a:lnTo>
                  <a:lnTo>
                    <a:pt x="1831579" y="1357830"/>
                  </a:lnTo>
                  <a:lnTo>
                    <a:pt x="1868656" y="1344661"/>
                  </a:lnTo>
                  <a:lnTo>
                    <a:pt x="1904068" y="1329499"/>
                  </a:lnTo>
                  <a:lnTo>
                    <a:pt x="1969523" y="1293166"/>
                  </a:lnTo>
                  <a:lnTo>
                    <a:pt x="1999380" y="1271981"/>
                  </a:lnTo>
                  <a:lnTo>
                    <a:pt x="2071008" y="1311884"/>
                  </a:lnTo>
                  <a:lnTo>
                    <a:pt x="2037861" y="1105700"/>
                  </a:lnTo>
                  <a:lnTo>
                    <a:pt x="1784369" y="1152296"/>
                  </a:lnTo>
                  <a:lnTo>
                    <a:pt x="1855997" y="1192187"/>
                  </a:lnTo>
                  <a:lnTo>
                    <a:pt x="1825593" y="1213729"/>
                  </a:lnTo>
                  <a:lnTo>
                    <a:pt x="1758776" y="1250584"/>
                  </a:lnTo>
                  <a:lnTo>
                    <a:pt x="1722559" y="1265906"/>
                  </a:lnTo>
                  <a:lnTo>
                    <a:pt x="1684599" y="1279163"/>
                  </a:lnTo>
                  <a:lnTo>
                    <a:pt x="1644994" y="1290360"/>
                  </a:lnTo>
                  <a:lnTo>
                    <a:pt x="1603843" y="1299501"/>
                  </a:lnTo>
                  <a:lnTo>
                    <a:pt x="1561244" y="1306589"/>
                  </a:lnTo>
                  <a:lnTo>
                    <a:pt x="1517294" y="1311630"/>
                  </a:lnTo>
                  <a:lnTo>
                    <a:pt x="1472091" y="1314628"/>
                  </a:lnTo>
                  <a:lnTo>
                    <a:pt x="1425733" y="1315586"/>
                  </a:lnTo>
                  <a:lnTo>
                    <a:pt x="1378318" y="1314510"/>
                  </a:lnTo>
                  <a:lnTo>
                    <a:pt x="1329944" y="1311403"/>
                  </a:lnTo>
                  <a:lnTo>
                    <a:pt x="1280709" y="1306270"/>
                  </a:lnTo>
                  <a:lnTo>
                    <a:pt x="1230710" y="1299115"/>
                  </a:lnTo>
                  <a:lnTo>
                    <a:pt x="1180046" y="1289942"/>
                  </a:lnTo>
                  <a:lnTo>
                    <a:pt x="1128815" y="1278756"/>
                  </a:lnTo>
                  <a:lnTo>
                    <a:pt x="1077114" y="1265560"/>
                  </a:lnTo>
                  <a:lnTo>
                    <a:pt x="1025041" y="1250360"/>
                  </a:lnTo>
                  <a:lnTo>
                    <a:pt x="972694" y="1233159"/>
                  </a:lnTo>
                  <a:lnTo>
                    <a:pt x="920172" y="1213962"/>
                  </a:lnTo>
                  <a:lnTo>
                    <a:pt x="867571" y="1192772"/>
                  </a:lnTo>
                  <a:lnTo>
                    <a:pt x="814990" y="1169595"/>
                  </a:lnTo>
                  <a:lnTo>
                    <a:pt x="762527" y="1144435"/>
                  </a:lnTo>
                </a:path>
              </a:pathLst>
            </a:custGeom>
            <a:ln w="12700">
              <a:solidFill>
                <a:srgbClr val="4D1D2E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30" name="object 36"/>
            <p:cNvSpPr/>
            <p:nvPr/>
          </p:nvSpPr>
          <p:spPr>
            <a:xfrm>
              <a:off x="2928889" y="5759157"/>
              <a:ext cx="648970" cy="452120"/>
            </a:xfrm>
            <a:custGeom>
              <a:avLst/>
              <a:gdLst/>
              <a:ahLst/>
              <a:cxnLst/>
              <a:rect l="l" t="t" r="r" b="b"/>
              <a:pathLst>
                <a:path w="648970" h="452120">
                  <a:moveTo>
                    <a:pt x="601583" y="346710"/>
                  </a:moveTo>
                  <a:lnTo>
                    <a:pt x="591804" y="363220"/>
                  </a:lnTo>
                  <a:lnTo>
                    <a:pt x="601456" y="369570"/>
                  </a:lnTo>
                  <a:lnTo>
                    <a:pt x="581136" y="403860"/>
                  </a:lnTo>
                  <a:lnTo>
                    <a:pt x="576691" y="411480"/>
                  </a:lnTo>
                  <a:lnTo>
                    <a:pt x="574024" y="416560"/>
                  </a:lnTo>
                  <a:lnTo>
                    <a:pt x="573135" y="419100"/>
                  </a:lnTo>
                  <a:lnTo>
                    <a:pt x="571611" y="422910"/>
                  </a:lnTo>
                  <a:lnTo>
                    <a:pt x="571187" y="425450"/>
                  </a:lnTo>
                  <a:lnTo>
                    <a:pt x="571103" y="427990"/>
                  </a:lnTo>
                  <a:lnTo>
                    <a:pt x="571484" y="431800"/>
                  </a:lnTo>
                  <a:lnTo>
                    <a:pt x="572754" y="435610"/>
                  </a:lnTo>
                  <a:lnTo>
                    <a:pt x="577326" y="440690"/>
                  </a:lnTo>
                  <a:lnTo>
                    <a:pt x="580374" y="444500"/>
                  </a:lnTo>
                  <a:lnTo>
                    <a:pt x="590407" y="449580"/>
                  </a:lnTo>
                  <a:lnTo>
                    <a:pt x="596630" y="452120"/>
                  </a:lnTo>
                  <a:lnTo>
                    <a:pt x="602726" y="452120"/>
                  </a:lnTo>
                  <a:lnTo>
                    <a:pt x="610600" y="435610"/>
                  </a:lnTo>
                  <a:lnTo>
                    <a:pt x="606028" y="434340"/>
                  </a:lnTo>
                  <a:lnTo>
                    <a:pt x="602853" y="433070"/>
                  </a:lnTo>
                  <a:lnTo>
                    <a:pt x="600821" y="431800"/>
                  </a:lnTo>
                  <a:lnTo>
                    <a:pt x="599424" y="431800"/>
                  </a:lnTo>
                  <a:lnTo>
                    <a:pt x="598535" y="430530"/>
                  </a:lnTo>
                  <a:lnTo>
                    <a:pt x="597900" y="429260"/>
                  </a:lnTo>
                  <a:lnTo>
                    <a:pt x="597392" y="427990"/>
                  </a:lnTo>
                  <a:lnTo>
                    <a:pt x="597265" y="426720"/>
                  </a:lnTo>
                  <a:lnTo>
                    <a:pt x="597646" y="425450"/>
                  </a:lnTo>
                  <a:lnTo>
                    <a:pt x="597900" y="424180"/>
                  </a:lnTo>
                  <a:lnTo>
                    <a:pt x="600059" y="420370"/>
                  </a:lnTo>
                  <a:lnTo>
                    <a:pt x="622665" y="382270"/>
                  </a:lnTo>
                  <a:lnTo>
                    <a:pt x="641588" y="382270"/>
                  </a:lnTo>
                  <a:lnTo>
                    <a:pt x="646922" y="373380"/>
                  </a:lnTo>
                  <a:lnTo>
                    <a:pt x="632444" y="364490"/>
                  </a:lnTo>
                  <a:lnTo>
                    <a:pt x="639198" y="353060"/>
                  </a:lnTo>
                  <a:lnTo>
                    <a:pt x="611235" y="353060"/>
                  </a:lnTo>
                  <a:lnTo>
                    <a:pt x="601583" y="346710"/>
                  </a:lnTo>
                  <a:close/>
                </a:path>
                <a:path w="648970" h="452120">
                  <a:moveTo>
                    <a:pt x="533655" y="312420"/>
                  </a:moveTo>
                  <a:lnTo>
                    <a:pt x="496808" y="339090"/>
                  </a:lnTo>
                  <a:lnTo>
                    <a:pt x="488289" y="367030"/>
                  </a:lnTo>
                  <a:lnTo>
                    <a:pt x="489315" y="375920"/>
                  </a:lnTo>
                  <a:lnTo>
                    <a:pt x="518354" y="406400"/>
                  </a:lnTo>
                  <a:lnTo>
                    <a:pt x="532745" y="410210"/>
                  </a:lnTo>
                  <a:lnTo>
                    <a:pt x="539607" y="410210"/>
                  </a:lnTo>
                  <a:lnTo>
                    <a:pt x="546177" y="408940"/>
                  </a:lnTo>
                  <a:lnTo>
                    <a:pt x="552545" y="405130"/>
                  </a:lnTo>
                  <a:lnTo>
                    <a:pt x="558698" y="401320"/>
                  </a:lnTo>
                  <a:lnTo>
                    <a:pt x="564626" y="396240"/>
                  </a:lnTo>
                  <a:lnTo>
                    <a:pt x="557445" y="389890"/>
                  </a:lnTo>
                  <a:lnTo>
                    <a:pt x="529701" y="389890"/>
                  </a:lnTo>
                  <a:lnTo>
                    <a:pt x="525764" y="388620"/>
                  </a:lnTo>
                  <a:lnTo>
                    <a:pt x="521827" y="386080"/>
                  </a:lnTo>
                  <a:lnTo>
                    <a:pt x="516366" y="383540"/>
                  </a:lnTo>
                  <a:lnTo>
                    <a:pt x="513318" y="378460"/>
                  </a:lnTo>
                  <a:lnTo>
                    <a:pt x="511540" y="367030"/>
                  </a:lnTo>
                  <a:lnTo>
                    <a:pt x="513826" y="359410"/>
                  </a:lnTo>
                  <a:lnTo>
                    <a:pt x="519414" y="350520"/>
                  </a:lnTo>
                  <a:lnTo>
                    <a:pt x="524367" y="341630"/>
                  </a:lnTo>
                  <a:lnTo>
                    <a:pt x="529447" y="336550"/>
                  </a:lnTo>
                  <a:lnTo>
                    <a:pt x="534654" y="335280"/>
                  </a:lnTo>
                  <a:lnTo>
                    <a:pt x="539988" y="332740"/>
                  </a:lnTo>
                  <a:lnTo>
                    <a:pt x="575220" y="332740"/>
                  </a:lnTo>
                  <a:lnTo>
                    <a:pt x="572023" y="328930"/>
                  </a:lnTo>
                  <a:lnTo>
                    <a:pt x="566570" y="323850"/>
                  </a:lnTo>
                  <a:lnTo>
                    <a:pt x="559927" y="320040"/>
                  </a:lnTo>
                  <a:lnTo>
                    <a:pt x="551043" y="316230"/>
                  </a:lnTo>
                  <a:lnTo>
                    <a:pt x="542289" y="313690"/>
                  </a:lnTo>
                  <a:lnTo>
                    <a:pt x="533655" y="312420"/>
                  </a:lnTo>
                  <a:close/>
                </a:path>
                <a:path w="648970" h="452120">
                  <a:moveTo>
                    <a:pt x="545957" y="379730"/>
                  </a:moveTo>
                  <a:lnTo>
                    <a:pt x="541639" y="384810"/>
                  </a:lnTo>
                  <a:lnTo>
                    <a:pt x="537575" y="388620"/>
                  </a:lnTo>
                  <a:lnTo>
                    <a:pt x="529701" y="389890"/>
                  </a:lnTo>
                  <a:lnTo>
                    <a:pt x="557445" y="389890"/>
                  </a:lnTo>
                  <a:lnTo>
                    <a:pt x="545957" y="379730"/>
                  </a:lnTo>
                  <a:close/>
                </a:path>
                <a:path w="648970" h="452120">
                  <a:moveTo>
                    <a:pt x="641588" y="382270"/>
                  </a:moveTo>
                  <a:lnTo>
                    <a:pt x="622665" y="382270"/>
                  </a:lnTo>
                  <a:lnTo>
                    <a:pt x="637016" y="389890"/>
                  </a:lnTo>
                  <a:lnTo>
                    <a:pt x="641588" y="382270"/>
                  </a:lnTo>
                  <a:close/>
                </a:path>
                <a:path w="648970" h="452120">
                  <a:moveTo>
                    <a:pt x="469111" y="349250"/>
                  </a:moveTo>
                  <a:lnTo>
                    <a:pt x="443341" y="349250"/>
                  </a:lnTo>
                  <a:lnTo>
                    <a:pt x="443341" y="350520"/>
                  </a:lnTo>
                  <a:lnTo>
                    <a:pt x="442706" y="353060"/>
                  </a:lnTo>
                  <a:lnTo>
                    <a:pt x="441944" y="355600"/>
                  </a:lnTo>
                  <a:lnTo>
                    <a:pt x="441309" y="358140"/>
                  </a:lnTo>
                  <a:lnTo>
                    <a:pt x="441055" y="360680"/>
                  </a:lnTo>
                  <a:lnTo>
                    <a:pt x="462010" y="372110"/>
                  </a:lnTo>
                  <a:lnTo>
                    <a:pt x="462391" y="367030"/>
                  </a:lnTo>
                  <a:lnTo>
                    <a:pt x="463153" y="363220"/>
                  </a:lnTo>
                  <a:lnTo>
                    <a:pt x="465693" y="355600"/>
                  </a:lnTo>
                  <a:lnTo>
                    <a:pt x="468360" y="350520"/>
                  </a:lnTo>
                  <a:lnTo>
                    <a:pt x="469111" y="349250"/>
                  </a:lnTo>
                  <a:close/>
                </a:path>
                <a:path w="648970" h="452120">
                  <a:moveTo>
                    <a:pt x="575220" y="332740"/>
                  </a:moveTo>
                  <a:lnTo>
                    <a:pt x="539988" y="332740"/>
                  </a:lnTo>
                  <a:lnTo>
                    <a:pt x="545195" y="334010"/>
                  </a:lnTo>
                  <a:lnTo>
                    <a:pt x="550529" y="336550"/>
                  </a:lnTo>
                  <a:lnTo>
                    <a:pt x="554466" y="339090"/>
                  </a:lnTo>
                  <a:lnTo>
                    <a:pt x="557006" y="341630"/>
                  </a:lnTo>
                  <a:lnTo>
                    <a:pt x="559546" y="349250"/>
                  </a:lnTo>
                  <a:lnTo>
                    <a:pt x="559292" y="353060"/>
                  </a:lnTo>
                  <a:lnTo>
                    <a:pt x="557514" y="358140"/>
                  </a:lnTo>
                  <a:lnTo>
                    <a:pt x="580628" y="365760"/>
                  </a:lnTo>
                  <a:lnTo>
                    <a:pt x="581912" y="359410"/>
                  </a:lnTo>
                  <a:lnTo>
                    <a:pt x="582136" y="351790"/>
                  </a:lnTo>
                  <a:lnTo>
                    <a:pt x="581288" y="345440"/>
                  </a:lnTo>
                  <a:lnTo>
                    <a:pt x="579358" y="340360"/>
                  </a:lnTo>
                  <a:lnTo>
                    <a:pt x="576286" y="334010"/>
                  </a:lnTo>
                  <a:lnTo>
                    <a:pt x="575220" y="332740"/>
                  </a:lnTo>
                  <a:close/>
                </a:path>
                <a:path w="648970" h="452120">
                  <a:moveTo>
                    <a:pt x="648954" y="336550"/>
                  </a:moveTo>
                  <a:lnTo>
                    <a:pt x="620506" y="336550"/>
                  </a:lnTo>
                  <a:lnTo>
                    <a:pt x="611235" y="353060"/>
                  </a:lnTo>
                  <a:lnTo>
                    <a:pt x="639198" y="353060"/>
                  </a:lnTo>
                  <a:lnTo>
                    <a:pt x="648954" y="336550"/>
                  </a:lnTo>
                  <a:close/>
                </a:path>
                <a:path w="648970" h="452120">
                  <a:moveTo>
                    <a:pt x="418830" y="293370"/>
                  </a:moveTo>
                  <a:lnTo>
                    <a:pt x="394827" y="320040"/>
                  </a:lnTo>
                  <a:lnTo>
                    <a:pt x="399145" y="335280"/>
                  </a:lnTo>
                  <a:lnTo>
                    <a:pt x="404352" y="341630"/>
                  </a:lnTo>
                  <a:lnTo>
                    <a:pt x="412480" y="345440"/>
                  </a:lnTo>
                  <a:lnTo>
                    <a:pt x="417179" y="347980"/>
                  </a:lnTo>
                  <a:lnTo>
                    <a:pt x="422132" y="350520"/>
                  </a:lnTo>
                  <a:lnTo>
                    <a:pt x="432292" y="351790"/>
                  </a:lnTo>
                  <a:lnTo>
                    <a:pt x="443341" y="349250"/>
                  </a:lnTo>
                  <a:lnTo>
                    <a:pt x="469111" y="349250"/>
                  </a:lnTo>
                  <a:lnTo>
                    <a:pt x="475878" y="337820"/>
                  </a:lnTo>
                  <a:lnTo>
                    <a:pt x="435721" y="337820"/>
                  </a:lnTo>
                  <a:lnTo>
                    <a:pt x="431403" y="336550"/>
                  </a:lnTo>
                  <a:lnTo>
                    <a:pt x="424164" y="332740"/>
                  </a:lnTo>
                  <a:lnTo>
                    <a:pt x="422005" y="330200"/>
                  </a:lnTo>
                  <a:lnTo>
                    <a:pt x="420989" y="326390"/>
                  </a:lnTo>
                  <a:lnTo>
                    <a:pt x="420100" y="322580"/>
                  </a:lnTo>
                  <a:lnTo>
                    <a:pt x="420481" y="320040"/>
                  </a:lnTo>
                  <a:lnTo>
                    <a:pt x="422132" y="316230"/>
                  </a:lnTo>
                  <a:lnTo>
                    <a:pt x="423910" y="313690"/>
                  </a:lnTo>
                  <a:lnTo>
                    <a:pt x="426704" y="312420"/>
                  </a:lnTo>
                  <a:lnTo>
                    <a:pt x="430641" y="312420"/>
                  </a:lnTo>
                  <a:lnTo>
                    <a:pt x="433181" y="311150"/>
                  </a:lnTo>
                  <a:lnTo>
                    <a:pt x="491728" y="311150"/>
                  </a:lnTo>
                  <a:lnTo>
                    <a:pt x="492490" y="309880"/>
                  </a:lnTo>
                  <a:lnTo>
                    <a:pt x="494352" y="304800"/>
                  </a:lnTo>
                  <a:lnTo>
                    <a:pt x="462391" y="304800"/>
                  </a:lnTo>
                  <a:lnTo>
                    <a:pt x="454517" y="302260"/>
                  </a:lnTo>
                  <a:lnTo>
                    <a:pt x="443595" y="298450"/>
                  </a:lnTo>
                  <a:lnTo>
                    <a:pt x="435467" y="295910"/>
                  </a:lnTo>
                  <a:lnTo>
                    <a:pt x="428863" y="294640"/>
                  </a:lnTo>
                  <a:lnTo>
                    <a:pt x="418830" y="293370"/>
                  </a:lnTo>
                  <a:close/>
                </a:path>
                <a:path w="648970" h="452120">
                  <a:moveTo>
                    <a:pt x="491728" y="311150"/>
                  </a:moveTo>
                  <a:lnTo>
                    <a:pt x="433181" y="311150"/>
                  </a:lnTo>
                  <a:lnTo>
                    <a:pt x="437753" y="312420"/>
                  </a:lnTo>
                  <a:lnTo>
                    <a:pt x="450961" y="317500"/>
                  </a:lnTo>
                  <a:lnTo>
                    <a:pt x="455787" y="318770"/>
                  </a:lnTo>
                  <a:lnTo>
                    <a:pt x="459089" y="318770"/>
                  </a:lnTo>
                  <a:lnTo>
                    <a:pt x="456549" y="323850"/>
                  </a:lnTo>
                  <a:lnTo>
                    <a:pt x="453628" y="328930"/>
                  </a:lnTo>
                  <a:lnTo>
                    <a:pt x="451342" y="331470"/>
                  </a:lnTo>
                  <a:lnTo>
                    <a:pt x="449691" y="332740"/>
                  </a:lnTo>
                  <a:lnTo>
                    <a:pt x="447278" y="335280"/>
                  </a:lnTo>
                  <a:lnTo>
                    <a:pt x="444357" y="336550"/>
                  </a:lnTo>
                  <a:lnTo>
                    <a:pt x="440674" y="337820"/>
                  </a:lnTo>
                  <a:lnTo>
                    <a:pt x="475878" y="337820"/>
                  </a:lnTo>
                  <a:lnTo>
                    <a:pt x="487156" y="318770"/>
                  </a:lnTo>
                  <a:lnTo>
                    <a:pt x="491728" y="311150"/>
                  </a:lnTo>
                  <a:close/>
                </a:path>
                <a:path w="648970" h="452120">
                  <a:moveTo>
                    <a:pt x="377809" y="215900"/>
                  </a:moveTo>
                  <a:lnTo>
                    <a:pt x="331200" y="295910"/>
                  </a:lnTo>
                  <a:lnTo>
                    <a:pt x="352282" y="308610"/>
                  </a:lnTo>
                  <a:lnTo>
                    <a:pt x="366760" y="283210"/>
                  </a:lnTo>
                  <a:lnTo>
                    <a:pt x="377031" y="266700"/>
                  </a:lnTo>
                  <a:lnTo>
                    <a:pt x="397113" y="251460"/>
                  </a:lnTo>
                  <a:lnTo>
                    <a:pt x="425087" y="251460"/>
                  </a:lnTo>
                  <a:lnTo>
                    <a:pt x="428228" y="248920"/>
                  </a:lnTo>
                  <a:lnTo>
                    <a:pt x="425307" y="242570"/>
                  </a:lnTo>
                  <a:lnTo>
                    <a:pt x="421497" y="238760"/>
                  </a:lnTo>
                  <a:lnTo>
                    <a:pt x="390763" y="238760"/>
                  </a:lnTo>
                  <a:lnTo>
                    <a:pt x="397494" y="227330"/>
                  </a:lnTo>
                  <a:lnTo>
                    <a:pt x="377809" y="215900"/>
                  </a:lnTo>
                  <a:close/>
                </a:path>
                <a:path w="648970" h="452120">
                  <a:moveTo>
                    <a:pt x="488226" y="280670"/>
                  </a:moveTo>
                  <a:lnTo>
                    <a:pt x="453374" y="280670"/>
                  </a:lnTo>
                  <a:lnTo>
                    <a:pt x="456803" y="281940"/>
                  </a:lnTo>
                  <a:lnTo>
                    <a:pt x="460613" y="283210"/>
                  </a:lnTo>
                  <a:lnTo>
                    <a:pt x="466074" y="287020"/>
                  </a:lnTo>
                  <a:lnTo>
                    <a:pt x="469376" y="289560"/>
                  </a:lnTo>
                  <a:lnTo>
                    <a:pt x="471408" y="295910"/>
                  </a:lnTo>
                  <a:lnTo>
                    <a:pt x="470646" y="299720"/>
                  </a:lnTo>
                  <a:lnTo>
                    <a:pt x="468360" y="303530"/>
                  </a:lnTo>
                  <a:lnTo>
                    <a:pt x="467090" y="304800"/>
                  </a:lnTo>
                  <a:lnTo>
                    <a:pt x="494352" y="304800"/>
                  </a:lnTo>
                  <a:lnTo>
                    <a:pt x="495284" y="302260"/>
                  </a:lnTo>
                  <a:lnTo>
                    <a:pt x="495538" y="293370"/>
                  </a:lnTo>
                  <a:lnTo>
                    <a:pt x="493887" y="288290"/>
                  </a:lnTo>
                  <a:lnTo>
                    <a:pt x="488226" y="280670"/>
                  </a:lnTo>
                  <a:close/>
                </a:path>
                <a:path w="648970" h="452120">
                  <a:moveTo>
                    <a:pt x="318754" y="181610"/>
                  </a:moveTo>
                  <a:lnTo>
                    <a:pt x="308848" y="198120"/>
                  </a:lnTo>
                  <a:lnTo>
                    <a:pt x="318500" y="204470"/>
                  </a:lnTo>
                  <a:lnTo>
                    <a:pt x="298180" y="238760"/>
                  </a:lnTo>
                  <a:lnTo>
                    <a:pt x="288274" y="262890"/>
                  </a:lnTo>
                  <a:lnTo>
                    <a:pt x="288655" y="266700"/>
                  </a:lnTo>
                  <a:lnTo>
                    <a:pt x="313801" y="287020"/>
                  </a:lnTo>
                  <a:lnTo>
                    <a:pt x="319897" y="287020"/>
                  </a:lnTo>
                  <a:lnTo>
                    <a:pt x="327644" y="270510"/>
                  </a:lnTo>
                  <a:lnTo>
                    <a:pt x="323199" y="269240"/>
                  </a:lnTo>
                  <a:lnTo>
                    <a:pt x="316595" y="266700"/>
                  </a:lnTo>
                  <a:lnTo>
                    <a:pt x="315579" y="265430"/>
                  </a:lnTo>
                  <a:lnTo>
                    <a:pt x="315071" y="264160"/>
                  </a:lnTo>
                  <a:lnTo>
                    <a:pt x="314436" y="262890"/>
                  </a:lnTo>
                  <a:lnTo>
                    <a:pt x="314309" y="261620"/>
                  </a:lnTo>
                  <a:lnTo>
                    <a:pt x="315071" y="259080"/>
                  </a:lnTo>
                  <a:lnTo>
                    <a:pt x="317103" y="255270"/>
                  </a:lnTo>
                  <a:lnTo>
                    <a:pt x="339709" y="215900"/>
                  </a:lnTo>
                  <a:lnTo>
                    <a:pt x="359452" y="215900"/>
                  </a:lnTo>
                  <a:lnTo>
                    <a:pt x="363966" y="208280"/>
                  </a:lnTo>
                  <a:lnTo>
                    <a:pt x="349615" y="199390"/>
                  </a:lnTo>
                  <a:lnTo>
                    <a:pt x="357119" y="186690"/>
                  </a:lnTo>
                  <a:lnTo>
                    <a:pt x="328406" y="186690"/>
                  </a:lnTo>
                  <a:lnTo>
                    <a:pt x="318754" y="181610"/>
                  </a:lnTo>
                  <a:close/>
                </a:path>
                <a:path w="648970" h="452120">
                  <a:moveTo>
                    <a:pt x="450675" y="260350"/>
                  </a:moveTo>
                  <a:lnTo>
                    <a:pt x="437372" y="260350"/>
                  </a:lnTo>
                  <a:lnTo>
                    <a:pt x="430387" y="264160"/>
                  </a:lnTo>
                  <a:lnTo>
                    <a:pt x="423656" y="270510"/>
                  </a:lnTo>
                  <a:lnTo>
                    <a:pt x="440801" y="285750"/>
                  </a:lnTo>
                  <a:lnTo>
                    <a:pt x="444230" y="281940"/>
                  </a:lnTo>
                  <a:lnTo>
                    <a:pt x="447532" y="280670"/>
                  </a:lnTo>
                  <a:lnTo>
                    <a:pt x="488226" y="280670"/>
                  </a:lnTo>
                  <a:lnTo>
                    <a:pt x="487283" y="279400"/>
                  </a:lnTo>
                  <a:lnTo>
                    <a:pt x="480933" y="274320"/>
                  </a:lnTo>
                  <a:lnTo>
                    <a:pt x="471535" y="267970"/>
                  </a:lnTo>
                  <a:lnTo>
                    <a:pt x="464010" y="264160"/>
                  </a:lnTo>
                  <a:lnTo>
                    <a:pt x="457057" y="261620"/>
                  </a:lnTo>
                  <a:lnTo>
                    <a:pt x="450675" y="260350"/>
                  </a:lnTo>
                  <a:close/>
                </a:path>
                <a:path w="648970" h="452120">
                  <a:moveTo>
                    <a:pt x="425087" y="251460"/>
                  </a:moveTo>
                  <a:lnTo>
                    <a:pt x="400161" y="251460"/>
                  </a:lnTo>
                  <a:lnTo>
                    <a:pt x="406130" y="255270"/>
                  </a:lnTo>
                  <a:lnTo>
                    <a:pt x="408797" y="259080"/>
                  </a:lnTo>
                  <a:lnTo>
                    <a:pt x="410956" y="262890"/>
                  </a:lnTo>
                  <a:lnTo>
                    <a:pt x="425087" y="251460"/>
                  </a:lnTo>
                  <a:close/>
                </a:path>
                <a:path w="648970" h="452120">
                  <a:moveTo>
                    <a:pt x="291152" y="165100"/>
                  </a:moveTo>
                  <a:lnTo>
                    <a:pt x="256524" y="165100"/>
                  </a:lnTo>
                  <a:lnTo>
                    <a:pt x="260334" y="166370"/>
                  </a:lnTo>
                  <a:lnTo>
                    <a:pt x="264017" y="168910"/>
                  </a:lnTo>
                  <a:lnTo>
                    <a:pt x="266938" y="170180"/>
                  </a:lnTo>
                  <a:lnTo>
                    <a:pt x="268970" y="172720"/>
                  </a:lnTo>
                  <a:lnTo>
                    <a:pt x="270113" y="175260"/>
                  </a:lnTo>
                  <a:lnTo>
                    <a:pt x="271383" y="177800"/>
                  </a:lnTo>
                  <a:lnTo>
                    <a:pt x="262620" y="200660"/>
                  </a:lnTo>
                  <a:lnTo>
                    <a:pt x="238871" y="241300"/>
                  </a:lnTo>
                  <a:lnTo>
                    <a:pt x="288909" y="204470"/>
                  </a:lnTo>
                  <a:lnTo>
                    <a:pt x="297418" y="180340"/>
                  </a:lnTo>
                  <a:lnTo>
                    <a:pt x="297164" y="177800"/>
                  </a:lnTo>
                  <a:lnTo>
                    <a:pt x="296656" y="175260"/>
                  </a:lnTo>
                  <a:lnTo>
                    <a:pt x="295005" y="170180"/>
                  </a:lnTo>
                  <a:lnTo>
                    <a:pt x="292084" y="166370"/>
                  </a:lnTo>
                  <a:lnTo>
                    <a:pt x="291152" y="165100"/>
                  </a:lnTo>
                  <a:close/>
                </a:path>
                <a:path w="648970" h="452120">
                  <a:moveTo>
                    <a:pt x="413242" y="233680"/>
                  </a:moveTo>
                  <a:lnTo>
                    <a:pt x="402447" y="233680"/>
                  </a:lnTo>
                  <a:lnTo>
                    <a:pt x="397367" y="234950"/>
                  </a:lnTo>
                  <a:lnTo>
                    <a:pt x="390763" y="238760"/>
                  </a:lnTo>
                  <a:lnTo>
                    <a:pt x="421497" y="238760"/>
                  </a:lnTo>
                  <a:lnTo>
                    <a:pt x="413242" y="233680"/>
                  </a:lnTo>
                  <a:close/>
                </a:path>
                <a:path w="648970" h="452120">
                  <a:moveTo>
                    <a:pt x="359452" y="215900"/>
                  </a:moveTo>
                  <a:lnTo>
                    <a:pt x="339709" y="215900"/>
                  </a:lnTo>
                  <a:lnTo>
                    <a:pt x="354187" y="224790"/>
                  </a:lnTo>
                  <a:lnTo>
                    <a:pt x="359452" y="215900"/>
                  </a:lnTo>
                  <a:close/>
                </a:path>
                <a:path w="648970" h="452120">
                  <a:moveTo>
                    <a:pt x="233791" y="132080"/>
                  </a:moveTo>
                  <a:lnTo>
                    <a:pt x="187182" y="212090"/>
                  </a:lnTo>
                  <a:lnTo>
                    <a:pt x="208264" y="223520"/>
                  </a:lnTo>
                  <a:lnTo>
                    <a:pt x="229473" y="187960"/>
                  </a:lnTo>
                  <a:lnTo>
                    <a:pt x="234680" y="179070"/>
                  </a:lnTo>
                  <a:lnTo>
                    <a:pt x="238744" y="172720"/>
                  </a:lnTo>
                  <a:lnTo>
                    <a:pt x="244840" y="167640"/>
                  </a:lnTo>
                  <a:lnTo>
                    <a:pt x="248396" y="166370"/>
                  </a:lnTo>
                  <a:lnTo>
                    <a:pt x="256524" y="165100"/>
                  </a:lnTo>
                  <a:lnTo>
                    <a:pt x="291152" y="165100"/>
                  </a:lnTo>
                  <a:lnTo>
                    <a:pt x="289290" y="162560"/>
                  </a:lnTo>
                  <a:lnTo>
                    <a:pt x="285480" y="160020"/>
                  </a:lnTo>
                  <a:lnTo>
                    <a:pt x="280781" y="157480"/>
                  </a:lnTo>
                  <a:lnTo>
                    <a:pt x="275400" y="154940"/>
                  </a:lnTo>
                  <a:lnTo>
                    <a:pt x="246618" y="154940"/>
                  </a:lnTo>
                  <a:lnTo>
                    <a:pt x="253476" y="143510"/>
                  </a:lnTo>
                  <a:lnTo>
                    <a:pt x="233791" y="132080"/>
                  </a:lnTo>
                  <a:close/>
                </a:path>
                <a:path w="648970" h="452120">
                  <a:moveTo>
                    <a:pt x="145272" y="88900"/>
                  </a:moveTo>
                  <a:lnTo>
                    <a:pt x="137398" y="91440"/>
                  </a:lnTo>
                  <a:lnTo>
                    <a:pt x="130159" y="96520"/>
                  </a:lnTo>
                  <a:lnTo>
                    <a:pt x="122793" y="100330"/>
                  </a:lnTo>
                  <a:lnTo>
                    <a:pt x="104632" y="139700"/>
                  </a:lnTo>
                  <a:lnTo>
                    <a:pt x="104251" y="148590"/>
                  </a:lnTo>
                  <a:lnTo>
                    <a:pt x="106537" y="156210"/>
                  </a:lnTo>
                  <a:lnTo>
                    <a:pt x="138195" y="184150"/>
                  </a:lnTo>
                  <a:lnTo>
                    <a:pt x="147240" y="186690"/>
                  </a:lnTo>
                  <a:lnTo>
                    <a:pt x="156380" y="186690"/>
                  </a:lnTo>
                  <a:lnTo>
                    <a:pt x="192012" y="166370"/>
                  </a:lnTo>
                  <a:lnTo>
                    <a:pt x="144764" y="166370"/>
                  </a:lnTo>
                  <a:lnTo>
                    <a:pt x="139176" y="162560"/>
                  </a:lnTo>
                  <a:lnTo>
                    <a:pt x="133715" y="160020"/>
                  </a:lnTo>
                  <a:lnTo>
                    <a:pt x="130286" y="154940"/>
                  </a:lnTo>
                  <a:lnTo>
                    <a:pt x="127746" y="142240"/>
                  </a:lnTo>
                  <a:lnTo>
                    <a:pt x="129397" y="134620"/>
                  </a:lnTo>
                  <a:lnTo>
                    <a:pt x="156448" y="110490"/>
                  </a:lnTo>
                  <a:lnTo>
                    <a:pt x="193466" y="110490"/>
                  </a:lnTo>
                  <a:lnTo>
                    <a:pt x="192659" y="109220"/>
                  </a:lnTo>
                  <a:lnTo>
                    <a:pt x="186124" y="102870"/>
                  </a:lnTo>
                  <a:lnTo>
                    <a:pt x="177911" y="96520"/>
                  </a:lnTo>
                  <a:lnTo>
                    <a:pt x="170037" y="92710"/>
                  </a:lnTo>
                  <a:lnTo>
                    <a:pt x="161909" y="90170"/>
                  </a:lnTo>
                  <a:lnTo>
                    <a:pt x="145272" y="88900"/>
                  </a:lnTo>
                  <a:close/>
                </a:path>
                <a:path w="648970" h="452120">
                  <a:moveTo>
                    <a:pt x="366125" y="171450"/>
                  </a:moveTo>
                  <a:lnTo>
                    <a:pt x="337677" y="171450"/>
                  </a:lnTo>
                  <a:lnTo>
                    <a:pt x="328406" y="186690"/>
                  </a:lnTo>
                  <a:lnTo>
                    <a:pt x="357119" y="186690"/>
                  </a:lnTo>
                  <a:lnTo>
                    <a:pt x="366125" y="171450"/>
                  </a:lnTo>
                  <a:close/>
                </a:path>
                <a:path w="648970" h="452120">
                  <a:moveTo>
                    <a:pt x="193466" y="110490"/>
                  </a:moveTo>
                  <a:lnTo>
                    <a:pt x="162417" y="110490"/>
                  </a:lnTo>
                  <a:lnTo>
                    <a:pt x="173339" y="116840"/>
                  </a:lnTo>
                  <a:lnTo>
                    <a:pt x="176768" y="121920"/>
                  </a:lnTo>
                  <a:lnTo>
                    <a:pt x="179308" y="134620"/>
                  </a:lnTo>
                  <a:lnTo>
                    <a:pt x="177657" y="142240"/>
                  </a:lnTo>
                  <a:lnTo>
                    <a:pt x="168386" y="157480"/>
                  </a:lnTo>
                  <a:lnTo>
                    <a:pt x="163052" y="162560"/>
                  </a:lnTo>
                  <a:lnTo>
                    <a:pt x="150606" y="166370"/>
                  </a:lnTo>
                  <a:lnTo>
                    <a:pt x="192012" y="166370"/>
                  </a:lnTo>
                  <a:lnTo>
                    <a:pt x="194929" y="162560"/>
                  </a:lnTo>
                  <a:lnTo>
                    <a:pt x="199215" y="153670"/>
                  </a:lnTo>
                  <a:lnTo>
                    <a:pt x="201596" y="144780"/>
                  </a:lnTo>
                  <a:lnTo>
                    <a:pt x="202072" y="134620"/>
                  </a:lnTo>
                  <a:lnTo>
                    <a:pt x="200644" y="125730"/>
                  </a:lnTo>
                  <a:lnTo>
                    <a:pt x="197502" y="116840"/>
                  </a:lnTo>
                  <a:lnTo>
                    <a:pt x="193466" y="110490"/>
                  </a:lnTo>
                  <a:close/>
                </a:path>
                <a:path w="648970" h="452120">
                  <a:moveTo>
                    <a:pt x="264318" y="152400"/>
                  </a:moveTo>
                  <a:lnTo>
                    <a:pt x="255617" y="152400"/>
                  </a:lnTo>
                  <a:lnTo>
                    <a:pt x="246618" y="154940"/>
                  </a:lnTo>
                  <a:lnTo>
                    <a:pt x="275400" y="154940"/>
                  </a:lnTo>
                  <a:lnTo>
                    <a:pt x="272710" y="153670"/>
                  </a:lnTo>
                  <a:lnTo>
                    <a:pt x="264318" y="152400"/>
                  </a:lnTo>
                  <a:close/>
                </a:path>
                <a:path w="648970" h="452120">
                  <a:moveTo>
                    <a:pt x="73580" y="0"/>
                  </a:moveTo>
                  <a:lnTo>
                    <a:pt x="62003" y="0"/>
                  </a:lnTo>
                  <a:lnTo>
                    <a:pt x="50403" y="1270"/>
                  </a:lnTo>
                  <a:lnTo>
                    <a:pt x="19738" y="24130"/>
                  </a:lnTo>
                  <a:lnTo>
                    <a:pt x="1190" y="60960"/>
                  </a:lnTo>
                  <a:lnTo>
                    <a:pt x="0" y="73660"/>
                  </a:lnTo>
                  <a:lnTo>
                    <a:pt x="1381" y="85090"/>
                  </a:lnTo>
                  <a:lnTo>
                    <a:pt x="28813" y="121920"/>
                  </a:lnTo>
                  <a:lnTo>
                    <a:pt x="54744" y="130810"/>
                  </a:lnTo>
                  <a:lnTo>
                    <a:pt x="71393" y="128270"/>
                  </a:lnTo>
                  <a:lnTo>
                    <a:pt x="79517" y="124460"/>
                  </a:lnTo>
                  <a:lnTo>
                    <a:pt x="87499" y="119380"/>
                  </a:lnTo>
                  <a:lnTo>
                    <a:pt x="95361" y="113030"/>
                  </a:lnTo>
                  <a:lnTo>
                    <a:pt x="89476" y="106680"/>
                  </a:lnTo>
                  <a:lnTo>
                    <a:pt x="51800" y="106680"/>
                  </a:lnTo>
                  <a:lnTo>
                    <a:pt x="45577" y="105410"/>
                  </a:lnTo>
                  <a:lnTo>
                    <a:pt x="25018" y="74930"/>
                  </a:lnTo>
                  <a:lnTo>
                    <a:pt x="26590" y="67310"/>
                  </a:lnTo>
                  <a:lnTo>
                    <a:pt x="46958" y="31750"/>
                  </a:lnTo>
                  <a:lnTo>
                    <a:pt x="65776" y="22860"/>
                  </a:lnTo>
                  <a:lnTo>
                    <a:pt x="114106" y="22860"/>
                  </a:lnTo>
                  <a:lnTo>
                    <a:pt x="113315" y="21590"/>
                  </a:lnTo>
                  <a:lnTo>
                    <a:pt x="105947" y="15240"/>
                  </a:lnTo>
                  <a:lnTo>
                    <a:pt x="96758" y="8890"/>
                  </a:lnTo>
                  <a:lnTo>
                    <a:pt x="85157" y="2540"/>
                  </a:lnTo>
                  <a:lnTo>
                    <a:pt x="73580" y="0"/>
                  </a:lnTo>
                  <a:close/>
                </a:path>
                <a:path w="648970" h="452120">
                  <a:moveTo>
                    <a:pt x="77708" y="93980"/>
                  </a:moveTo>
                  <a:lnTo>
                    <a:pt x="71231" y="100330"/>
                  </a:lnTo>
                  <a:lnTo>
                    <a:pt x="64627" y="104140"/>
                  </a:lnTo>
                  <a:lnTo>
                    <a:pt x="51800" y="106680"/>
                  </a:lnTo>
                  <a:lnTo>
                    <a:pt x="89476" y="106680"/>
                  </a:lnTo>
                  <a:lnTo>
                    <a:pt x="77708" y="93980"/>
                  </a:lnTo>
                  <a:close/>
                </a:path>
                <a:path w="648970" h="452120">
                  <a:moveTo>
                    <a:pt x="114106" y="22860"/>
                  </a:moveTo>
                  <a:lnTo>
                    <a:pt x="72072" y="22860"/>
                  </a:lnTo>
                  <a:lnTo>
                    <a:pt x="78297" y="24130"/>
                  </a:lnTo>
                  <a:lnTo>
                    <a:pt x="84439" y="26670"/>
                  </a:lnTo>
                  <a:lnTo>
                    <a:pt x="90408" y="30480"/>
                  </a:lnTo>
                  <a:lnTo>
                    <a:pt x="94472" y="34290"/>
                  </a:lnTo>
                  <a:lnTo>
                    <a:pt x="98790" y="45720"/>
                  </a:lnTo>
                  <a:lnTo>
                    <a:pt x="98917" y="52070"/>
                  </a:lnTo>
                  <a:lnTo>
                    <a:pt x="96885" y="58420"/>
                  </a:lnTo>
                  <a:lnTo>
                    <a:pt x="122031" y="66040"/>
                  </a:lnTo>
                  <a:lnTo>
                    <a:pt x="123557" y="58420"/>
                  </a:lnTo>
                  <a:lnTo>
                    <a:pt x="124142" y="52070"/>
                  </a:lnTo>
                  <a:lnTo>
                    <a:pt x="123799" y="45720"/>
                  </a:lnTo>
                  <a:lnTo>
                    <a:pt x="122539" y="39370"/>
                  </a:lnTo>
                  <a:lnTo>
                    <a:pt x="118850" y="30480"/>
                  </a:lnTo>
                  <a:lnTo>
                    <a:pt x="114106" y="228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</p:grpSp>
      <p:sp>
        <p:nvSpPr>
          <p:cNvPr id="1048631" name="object 37"/>
          <p:cNvSpPr/>
          <p:nvPr/>
        </p:nvSpPr>
        <p:spPr>
          <a:xfrm>
            <a:off x="6580251" y="1200914"/>
            <a:ext cx="2293144" cy="902335"/>
          </a:xfrm>
          <a:custGeom>
            <a:avLst/>
            <a:gdLst/>
            <a:ahLst/>
            <a:cxnLst/>
            <a:rect l="l" t="t" r="r" b="b"/>
            <a:pathLst>
              <a:path w="3057525" h="902335">
                <a:moveTo>
                  <a:pt x="0" y="150367"/>
                </a:moveTo>
                <a:lnTo>
                  <a:pt x="7664" y="102835"/>
                </a:lnTo>
                <a:lnTo>
                  <a:pt x="29008" y="61557"/>
                </a:lnTo>
                <a:lnTo>
                  <a:pt x="61557" y="29008"/>
                </a:lnTo>
                <a:lnTo>
                  <a:pt x="102835" y="7664"/>
                </a:lnTo>
                <a:lnTo>
                  <a:pt x="150367" y="0"/>
                </a:lnTo>
                <a:lnTo>
                  <a:pt x="2906776" y="0"/>
                </a:lnTo>
                <a:lnTo>
                  <a:pt x="2954308" y="7664"/>
                </a:lnTo>
                <a:lnTo>
                  <a:pt x="2995586" y="29008"/>
                </a:lnTo>
                <a:lnTo>
                  <a:pt x="3028135" y="61557"/>
                </a:lnTo>
                <a:lnTo>
                  <a:pt x="3049479" y="102835"/>
                </a:lnTo>
                <a:lnTo>
                  <a:pt x="3057143" y="150367"/>
                </a:lnTo>
                <a:lnTo>
                  <a:pt x="3057143" y="751839"/>
                </a:lnTo>
                <a:lnTo>
                  <a:pt x="3049479" y="799372"/>
                </a:lnTo>
                <a:lnTo>
                  <a:pt x="3028135" y="840650"/>
                </a:lnTo>
                <a:lnTo>
                  <a:pt x="2995586" y="873199"/>
                </a:lnTo>
                <a:lnTo>
                  <a:pt x="2954308" y="894543"/>
                </a:lnTo>
                <a:lnTo>
                  <a:pt x="2906776" y="902208"/>
                </a:lnTo>
                <a:lnTo>
                  <a:pt x="150367" y="902208"/>
                </a:lnTo>
                <a:lnTo>
                  <a:pt x="102835" y="894543"/>
                </a:lnTo>
                <a:lnTo>
                  <a:pt x="61557" y="873199"/>
                </a:lnTo>
                <a:lnTo>
                  <a:pt x="29008" y="840650"/>
                </a:lnTo>
                <a:lnTo>
                  <a:pt x="7664" y="799372"/>
                </a:lnTo>
                <a:lnTo>
                  <a:pt x="0" y="751839"/>
                </a:lnTo>
                <a:lnTo>
                  <a:pt x="0" y="150367"/>
                </a:lnTo>
                <a:close/>
              </a:path>
            </a:pathLst>
          </a:custGeom>
          <a:ln w="12192">
            <a:solidFill>
              <a:srgbClr val="4D1D2E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048632" name="object 38"/>
          <p:cNvSpPr txBox="1"/>
          <p:nvPr/>
        </p:nvSpPr>
        <p:spPr>
          <a:xfrm>
            <a:off x="6580251" y="1269239"/>
            <a:ext cx="2293144" cy="9970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spcBef>
                <a:spcPts val="95"/>
              </a:spcBef>
            </a:pPr>
            <a:r>
              <a:rPr sz="1600" spc="-5" dirty="0">
                <a:solidFill>
                  <a:prstClr val="black"/>
                </a:solidFill>
                <a:latin typeface="Arial MT"/>
                <a:cs typeface="Arial MT"/>
              </a:rPr>
              <a:t>A</a:t>
            </a:r>
            <a:r>
              <a:rPr sz="1600" spc="-9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Arial MT"/>
                <a:cs typeface="Arial MT"/>
              </a:rPr>
              <a:t>public</a:t>
            </a:r>
            <a:r>
              <a:rPr sz="1600" spc="-2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Arial MT"/>
                <a:cs typeface="Arial MT"/>
              </a:rPr>
              <a:t>institution</a:t>
            </a:r>
            <a:r>
              <a:rPr sz="1600" spc="-1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Arial MT"/>
                <a:cs typeface="Arial MT"/>
              </a:rPr>
              <a:t>monitoring </a:t>
            </a:r>
            <a:r>
              <a:rPr sz="1600" spc="-43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Arial MT"/>
                <a:cs typeface="Arial MT"/>
              </a:rPr>
              <a:t>the</a:t>
            </a:r>
            <a:r>
              <a:rPr sz="1600" spc="5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Arial MT"/>
                <a:cs typeface="Arial MT"/>
              </a:rPr>
              <a:t>implementation</a:t>
            </a:r>
            <a:r>
              <a:rPr sz="1600" spc="-1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Arial MT"/>
                <a:cs typeface="Arial MT"/>
              </a:rPr>
              <a:t>of</a:t>
            </a:r>
            <a:r>
              <a:rPr sz="1600" spc="1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Arial MT"/>
                <a:cs typeface="Arial MT"/>
              </a:rPr>
              <a:t>the </a:t>
            </a:r>
            <a:r>
              <a:rPr sz="1600" dirty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Arial MT"/>
                <a:cs typeface="Arial MT"/>
              </a:rPr>
              <a:t>regulations</a:t>
            </a:r>
            <a:endParaRPr sz="1600" dirty="0">
              <a:solidFill>
                <a:prstClr val="black"/>
              </a:solidFill>
              <a:latin typeface="Arial MT"/>
              <a:cs typeface="Arial MT"/>
            </a:endParaRPr>
          </a:p>
        </p:txBody>
      </p:sp>
      <p:grpSp>
        <p:nvGrpSpPr>
          <p:cNvPr id="37" name="object 39"/>
          <p:cNvGrpSpPr/>
          <p:nvPr/>
        </p:nvGrpSpPr>
        <p:grpSpPr>
          <a:xfrm>
            <a:off x="406718" y="1087885"/>
            <a:ext cx="2204085" cy="1143635"/>
            <a:chOff x="542290" y="1087882"/>
            <a:chExt cx="2938780" cy="1143635"/>
          </a:xfrm>
        </p:grpSpPr>
        <p:sp>
          <p:nvSpPr>
            <p:cNvPr id="1048633" name="object 40"/>
            <p:cNvSpPr/>
            <p:nvPr/>
          </p:nvSpPr>
          <p:spPr>
            <a:xfrm>
              <a:off x="548640" y="1094232"/>
              <a:ext cx="2926080" cy="1130935"/>
            </a:xfrm>
            <a:custGeom>
              <a:avLst/>
              <a:gdLst/>
              <a:ahLst/>
              <a:cxnLst/>
              <a:rect l="l" t="t" r="r" b="b"/>
              <a:pathLst>
                <a:path w="2926079" h="1130935">
                  <a:moveTo>
                    <a:pt x="2737612" y="0"/>
                  </a:moveTo>
                  <a:lnTo>
                    <a:pt x="188467" y="0"/>
                  </a:lnTo>
                  <a:lnTo>
                    <a:pt x="138365" y="6728"/>
                  </a:lnTo>
                  <a:lnTo>
                    <a:pt x="93344" y="25719"/>
                  </a:lnTo>
                  <a:lnTo>
                    <a:pt x="55200" y="55181"/>
                  </a:lnTo>
                  <a:lnTo>
                    <a:pt x="25731" y="93321"/>
                  </a:lnTo>
                  <a:lnTo>
                    <a:pt x="6732" y="138347"/>
                  </a:lnTo>
                  <a:lnTo>
                    <a:pt x="0" y="188467"/>
                  </a:lnTo>
                  <a:lnTo>
                    <a:pt x="0" y="942339"/>
                  </a:lnTo>
                  <a:lnTo>
                    <a:pt x="6732" y="992460"/>
                  </a:lnTo>
                  <a:lnTo>
                    <a:pt x="25731" y="1037486"/>
                  </a:lnTo>
                  <a:lnTo>
                    <a:pt x="55200" y="1075626"/>
                  </a:lnTo>
                  <a:lnTo>
                    <a:pt x="93344" y="1105088"/>
                  </a:lnTo>
                  <a:lnTo>
                    <a:pt x="138365" y="1124079"/>
                  </a:lnTo>
                  <a:lnTo>
                    <a:pt x="188467" y="1130807"/>
                  </a:lnTo>
                  <a:lnTo>
                    <a:pt x="2737612" y="1130807"/>
                  </a:lnTo>
                  <a:lnTo>
                    <a:pt x="2787732" y="1124079"/>
                  </a:lnTo>
                  <a:lnTo>
                    <a:pt x="2832758" y="1105088"/>
                  </a:lnTo>
                  <a:lnTo>
                    <a:pt x="2870898" y="1075626"/>
                  </a:lnTo>
                  <a:lnTo>
                    <a:pt x="2900360" y="1037486"/>
                  </a:lnTo>
                  <a:lnTo>
                    <a:pt x="2919351" y="992460"/>
                  </a:lnTo>
                  <a:lnTo>
                    <a:pt x="2926080" y="942339"/>
                  </a:lnTo>
                  <a:lnTo>
                    <a:pt x="2926080" y="188467"/>
                  </a:lnTo>
                  <a:lnTo>
                    <a:pt x="2919351" y="138347"/>
                  </a:lnTo>
                  <a:lnTo>
                    <a:pt x="2900360" y="93321"/>
                  </a:lnTo>
                  <a:lnTo>
                    <a:pt x="2870898" y="55181"/>
                  </a:lnTo>
                  <a:lnTo>
                    <a:pt x="2832758" y="25719"/>
                  </a:lnTo>
                  <a:lnTo>
                    <a:pt x="2787732" y="6728"/>
                  </a:lnTo>
                  <a:lnTo>
                    <a:pt x="27376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34" name="object 41"/>
            <p:cNvSpPr/>
            <p:nvPr/>
          </p:nvSpPr>
          <p:spPr>
            <a:xfrm>
              <a:off x="548640" y="1094232"/>
              <a:ext cx="2926080" cy="1130935"/>
            </a:xfrm>
            <a:custGeom>
              <a:avLst/>
              <a:gdLst/>
              <a:ahLst/>
              <a:cxnLst/>
              <a:rect l="l" t="t" r="r" b="b"/>
              <a:pathLst>
                <a:path w="2926079" h="1130935">
                  <a:moveTo>
                    <a:pt x="0" y="188467"/>
                  </a:moveTo>
                  <a:lnTo>
                    <a:pt x="6732" y="138347"/>
                  </a:lnTo>
                  <a:lnTo>
                    <a:pt x="25731" y="93321"/>
                  </a:lnTo>
                  <a:lnTo>
                    <a:pt x="55200" y="55181"/>
                  </a:lnTo>
                  <a:lnTo>
                    <a:pt x="93344" y="25719"/>
                  </a:lnTo>
                  <a:lnTo>
                    <a:pt x="138365" y="6728"/>
                  </a:lnTo>
                  <a:lnTo>
                    <a:pt x="188467" y="0"/>
                  </a:lnTo>
                  <a:lnTo>
                    <a:pt x="2737612" y="0"/>
                  </a:lnTo>
                  <a:lnTo>
                    <a:pt x="2787732" y="6728"/>
                  </a:lnTo>
                  <a:lnTo>
                    <a:pt x="2832758" y="25719"/>
                  </a:lnTo>
                  <a:lnTo>
                    <a:pt x="2870898" y="55181"/>
                  </a:lnTo>
                  <a:lnTo>
                    <a:pt x="2900360" y="93321"/>
                  </a:lnTo>
                  <a:lnTo>
                    <a:pt x="2919351" y="138347"/>
                  </a:lnTo>
                  <a:lnTo>
                    <a:pt x="2926080" y="188467"/>
                  </a:lnTo>
                  <a:lnTo>
                    <a:pt x="2926080" y="942339"/>
                  </a:lnTo>
                  <a:lnTo>
                    <a:pt x="2919351" y="992460"/>
                  </a:lnTo>
                  <a:lnTo>
                    <a:pt x="2900360" y="1037486"/>
                  </a:lnTo>
                  <a:lnTo>
                    <a:pt x="2870898" y="1075626"/>
                  </a:lnTo>
                  <a:lnTo>
                    <a:pt x="2832758" y="1105088"/>
                  </a:lnTo>
                  <a:lnTo>
                    <a:pt x="2787732" y="1124079"/>
                  </a:lnTo>
                  <a:lnTo>
                    <a:pt x="2737612" y="1130807"/>
                  </a:lnTo>
                  <a:lnTo>
                    <a:pt x="188467" y="1130807"/>
                  </a:lnTo>
                  <a:lnTo>
                    <a:pt x="138365" y="1124079"/>
                  </a:lnTo>
                  <a:lnTo>
                    <a:pt x="93344" y="1105088"/>
                  </a:lnTo>
                  <a:lnTo>
                    <a:pt x="55200" y="1075626"/>
                  </a:lnTo>
                  <a:lnTo>
                    <a:pt x="25731" y="1037486"/>
                  </a:lnTo>
                  <a:lnTo>
                    <a:pt x="6732" y="992460"/>
                  </a:lnTo>
                  <a:lnTo>
                    <a:pt x="0" y="942339"/>
                  </a:lnTo>
                  <a:lnTo>
                    <a:pt x="0" y="188467"/>
                  </a:lnTo>
                  <a:close/>
                </a:path>
              </a:pathLst>
            </a:custGeom>
            <a:ln w="12192">
              <a:solidFill>
                <a:srgbClr val="4D1D2E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</p:grpSp>
      <p:sp>
        <p:nvSpPr>
          <p:cNvPr id="1048635" name="object 42"/>
          <p:cNvSpPr txBox="1"/>
          <p:nvPr/>
        </p:nvSpPr>
        <p:spPr>
          <a:xfrm>
            <a:off x="0" y="1154937"/>
            <a:ext cx="2683395" cy="9970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-1270" algn="ctr">
              <a:spcBef>
                <a:spcPts val="95"/>
              </a:spcBef>
            </a:pPr>
            <a:r>
              <a:rPr sz="1600" spc="-5" dirty="0" smtClean="0">
                <a:solidFill>
                  <a:prstClr val="black"/>
                </a:solidFill>
                <a:latin typeface="Arial MT"/>
                <a:cs typeface="Arial MT"/>
              </a:rPr>
              <a:t>A person appointed by the </a:t>
            </a:r>
            <a:r>
              <a:rPr sz="1600" dirty="0" smtClean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1600" spc="-5" dirty="0" smtClean="0">
                <a:solidFill>
                  <a:prstClr val="black"/>
                </a:solidFill>
                <a:latin typeface="Arial MT"/>
                <a:cs typeface="Arial MT"/>
              </a:rPr>
              <a:t>Data Controller responsible </a:t>
            </a:r>
            <a:r>
              <a:rPr sz="1600" spc="-430" dirty="0" smtClean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1600" spc="-5" dirty="0" smtClean="0">
                <a:solidFill>
                  <a:prstClr val="black"/>
                </a:solidFill>
                <a:latin typeface="Arial MT"/>
                <a:cs typeface="Arial MT"/>
              </a:rPr>
              <a:t>for</a:t>
            </a:r>
            <a:r>
              <a:rPr sz="1600" spc="10" dirty="0" smtClean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1600" spc="-5" dirty="0" smtClean="0">
                <a:solidFill>
                  <a:prstClr val="black"/>
                </a:solidFill>
                <a:latin typeface="Arial MT"/>
                <a:cs typeface="Arial MT"/>
              </a:rPr>
              <a:t>overseeing</a:t>
            </a:r>
            <a:r>
              <a:rPr sz="1600" spc="-20" dirty="0" smtClean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1600" spc="-5" dirty="0" smtClean="0">
                <a:solidFill>
                  <a:prstClr val="black"/>
                </a:solidFill>
                <a:latin typeface="Arial MT"/>
                <a:cs typeface="Arial MT"/>
              </a:rPr>
              <a:t>data </a:t>
            </a:r>
            <a:r>
              <a:rPr sz="1600" dirty="0" smtClean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1600" spc="-5" dirty="0" smtClean="0">
                <a:solidFill>
                  <a:prstClr val="black"/>
                </a:solidFill>
                <a:latin typeface="Arial MT"/>
                <a:cs typeface="Arial MT"/>
              </a:rPr>
              <a:t>protection</a:t>
            </a:r>
            <a:r>
              <a:rPr sz="1600" dirty="0" smtClean="0">
                <a:solidFill>
                  <a:prstClr val="black"/>
                </a:solidFill>
                <a:latin typeface="Arial MT"/>
                <a:cs typeface="Arial MT"/>
              </a:rPr>
              <a:t> </a:t>
            </a:r>
            <a:r>
              <a:rPr sz="1600" spc="-5" dirty="0" smtClean="0">
                <a:solidFill>
                  <a:prstClr val="black"/>
                </a:solidFill>
                <a:latin typeface="Arial MT"/>
                <a:cs typeface="Arial MT"/>
              </a:rPr>
              <a:t>practices</a:t>
            </a:r>
            <a:endParaRPr sz="1600" dirty="0">
              <a:solidFill>
                <a:prstClr val="black"/>
              </a:solidFill>
              <a:latin typeface="Arial MT"/>
              <a:cs typeface="Arial MT"/>
            </a:endParaRPr>
          </a:p>
        </p:txBody>
      </p:sp>
      <p:grpSp>
        <p:nvGrpSpPr>
          <p:cNvPr id="38" name="object 43"/>
          <p:cNvGrpSpPr/>
          <p:nvPr/>
        </p:nvGrpSpPr>
        <p:grpSpPr>
          <a:xfrm>
            <a:off x="579501" y="879347"/>
            <a:ext cx="1847374" cy="327660"/>
            <a:chOff x="772668" y="879347"/>
            <a:chExt cx="2463165" cy="327660"/>
          </a:xfrm>
        </p:grpSpPr>
        <p:sp>
          <p:nvSpPr>
            <p:cNvPr id="1048636" name="object 44"/>
            <p:cNvSpPr/>
            <p:nvPr/>
          </p:nvSpPr>
          <p:spPr>
            <a:xfrm>
              <a:off x="782574" y="889253"/>
              <a:ext cx="2443480" cy="307975"/>
            </a:xfrm>
            <a:custGeom>
              <a:avLst/>
              <a:gdLst/>
              <a:ahLst/>
              <a:cxnLst/>
              <a:rect l="l" t="t" r="r" b="b"/>
              <a:pathLst>
                <a:path w="2443480" h="307975">
                  <a:moveTo>
                    <a:pt x="2391664" y="0"/>
                  </a:moveTo>
                  <a:lnTo>
                    <a:pt x="51307" y="0"/>
                  </a:lnTo>
                  <a:lnTo>
                    <a:pt x="31337" y="4034"/>
                  </a:lnTo>
                  <a:lnTo>
                    <a:pt x="15028" y="15033"/>
                  </a:lnTo>
                  <a:lnTo>
                    <a:pt x="4032" y="31343"/>
                  </a:lnTo>
                  <a:lnTo>
                    <a:pt x="0" y="51308"/>
                  </a:lnTo>
                  <a:lnTo>
                    <a:pt x="0" y="256540"/>
                  </a:lnTo>
                  <a:lnTo>
                    <a:pt x="4032" y="276504"/>
                  </a:lnTo>
                  <a:lnTo>
                    <a:pt x="15028" y="292814"/>
                  </a:lnTo>
                  <a:lnTo>
                    <a:pt x="31337" y="303813"/>
                  </a:lnTo>
                  <a:lnTo>
                    <a:pt x="51307" y="307848"/>
                  </a:lnTo>
                  <a:lnTo>
                    <a:pt x="2391664" y="307848"/>
                  </a:lnTo>
                  <a:lnTo>
                    <a:pt x="2411628" y="303813"/>
                  </a:lnTo>
                  <a:lnTo>
                    <a:pt x="2427938" y="292814"/>
                  </a:lnTo>
                  <a:lnTo>
                    <a:pt x="2438937" y="276504"/>
                  </a:lnTo>
                  <a:lnTo>
                    <a:pt x="2442972" y="256540"/>
                  </a:lnTo>
                  <a:lnTo>
                    <a:pt x="2442972" y="51308"/>
                  </a:lnTo>
                  <a:lnTo>
                    <a:pt x="2438937" y="31343"/>
                  </a:lnTo>
                  <a:lnTo>
                    <a:pt x="2427938" y="15033"/>
                  </a:lnTo>
                  <a:lnTo>
                    <a:pt x="2411628" y="4034"/>
                  </a:lnTo>
                  <a:lnTo>
                    <a:pt x="2391664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37" name="object 45"/>
            <p:cNvSpPr/>
            <p:nvPr/>
          </p:nvSpPr>
          <p:spPr>
            <a:xfrm>
              <a:off x="782574" y="889253"/>
              <a:ext cx="2443480" cy="307975"/>
            </a:xfrm>
            <a:custGeom>
              <a:avLst/>
              <a:gdLst/>
              <a:ahLst/>
              <a:cxnLst/>
              <a:rect l="l" t="t" r="r" b="b"/>
              <a:pathLst>
                <a:path w="2443480" h="307975">
                  <a:moveTo>
                    <a:pt x="0" y="51308"/>
                  </a:moveTo>
                  <a:lnTo>
                    <a:pt x="4032" y="31343"/>
                  </a:lnTo>
                  <a:lnTo>
                    <a:pt x="15028" y="15033"/>
                  </a:lnTo>
                  <a:lnTo>
                    <a:pt x="31337" y="4034"/>
                  </a:lnTo>
                  <a:lnTo>
                    <a:pt x="51307" y="0"/>
                  </a:lnTo>
                  <a:lnTo>
                    <a:pt x="2391664" y="0"/>
                  </a:lnTo>
                  <a:lnTo>
                    <a:pt x="2411628" y="4034"/>
                  </a:lnTo>
                  <a:lnTo>
                    <a:pt x="2427938" y="15033"/>
                  </a:lnTo>
                  <a:lnTo>
                    <a:pt x="2438937" y="31343"/>
                  </a:lnTo>
                  <a:lnTo>
                    <a:pt x="2442972" y="51308"/>
                  </a:lnTo>
                  <a:lnTo>
                    <a:pt x="2442972" y="256540"/>
                  </a:lnTo>
                  <a:lnTo>
                    <a:pt x="2438937" y="276504"/>
                  </a:lnTo>
                  <a:lnTo>
                    <a:pt x="2427938" y="292814"/>
                  </a:lnTo>
                  <a:lnTo>
                    <a:pt x="2411628" y="303813"/>
                  </a:lnTo>
                  <a:lnTo>
                    <a:pt x="2391664" y="307848"/>
                  </a:lnTo>
                  <a:lnTo>
                    <a:pt x="51307" y="307848"/>
                  </a:lnTo>
                  <a:lnTo>
                    <a:pt x="31337" y="303813"/>
                  </a:lnTo>
                  <a:lnTo>
                    <a:pt x="15028" y="292814"/>
                  </a:lnTo>
                  <a:lnTo>
                    <a:pt x="4032" y="276504"/>
                  </a:lnTo>
                  <a:lnTo>
                    <a:pt x="0" y="256540"/>
                  </a:lnTo>
                  <a:lnTo>
                    <a:pt x="0" y="51308"/>
                  </a:lnTo>
                  <a:close/>
                </a:path>
              </a:pathLst>
            </a:custGeom>
            <a:ln w="198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</p:grpSp>
      <p:sp>
        <p:nvSpPr>
          <p:cNvPr id="1048638" name="object 46"/>
          <p:cNvSpPr txBox="1"/>
          <p:nvPr/>
        </p:nvSpPr>
        <p:spPr>
          <a:xfrm>
            <a:off x="663704" y="732790"/>
            <a:ext cx="2874346" cy="15908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794885">
              <a:lnSpc>
                <a:spcPts val="1510"/>
              </a:lnSpc>
              <a:spcBef>
                <a:spcPts val="105"/>
              </a:spcBef>
            </a:pPr>
            <a:r>
              <a:rPr sz="1400" b="1" spc="-10" dirty="0" smtClean="0">
                <a:solidFill>
                  <a:prstClr val="black"/>
                </a:solidFill>
                <a:latin typeface="Arial"/>
                <a:cs typeface="Arial"/>
              </a:rPr>
              <a:t>Con</a:t>
            </a:r>
            <a:r>
              <a:rPr sz="1400" b="1" dirty="0" smtClean="0">
                <a:solidFill>
                  <a:prstClr val="black"/>
                </a:solidFill>
                <a:latin typeface="Arial"/>
                <a:cs typeface="Arial"/>
              </a:rPr>
              <a:t>se</a:t>
            </a:r>
            <a:r>
              <a:rPr sz="1400" b="1" spc="-10" dirty="0" smtClean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sz="1400" b="1" dirty="0" smtClean="0">
                <a:solidFill>
                  <a:prstClr val="black"/>
                </a:solidFill>
                <a:latin typeface="Arial"/>
                <a:cs typeface="Arial"/>
              </a:rPr>
              <a:t>t</a:t>
            </a:r>
          </a:p>
          <a:p>
            <a:pPr marL="12700">
              <a:lnSpc>
                <a:spcPts val="1750"/>
              </a:lnSpc>
            </a:pPr>
            <a:r>
              <a:rPr sz="1600" b="1" spc="-5" dirty="0" smtClean="0">
                <a:solidFill>
                  <a:prstClr val="black"/>
                </a:solidFill>
                <a:latin typeface="Arial"/>
                <a:cs typeface="Arial"/>
              </a:rPr>
              <a:t>Data</a:t>
            </a:r>
            <a:r>
              <a:rPr sz="1600" b="1" spc="-2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600" b="1" spc="-5" dirty="0" smtClean="0">
                <a:solidFill>
                  <a:prstClr val="black"/>
                </a:solidFill>
                <a:latin typeface="Arial"/>
                <a:cs typeface="Arial"/>
              </a:rPr>
              <a:t>Protection</a:t>
            </a:r>
            <a:r>
              <a:rPr sz="1600" b="1" spc="5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600" b="1" spc="-5" dirty="0" smtClean="0">
                <a:solidFill>
                  <a:prstClr val="black"/>
                </a:solidFill>
                <a:latin typeface="Arial"/>
                <a:cs typeface="Arial"/>
              </a:rPr>
              <a:t>Officer</a:t>
            </a:r>
            <a:endParaRPr sz="16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39" name="object 47"/>
          <p:cNvGrpSpPr/>
          <p:nvPr/>
        </p:nvGrpSpPr>
        <p:grpSpPr>
          <a:xfrm>
            <a:off x="7079743" y="992124"/>
            <a:ext cx="1267778" cy="327660"/>
            <a:chOff x="9439656" y="992124"/>
            <a:chExt cx="1690370" cy="327660"/>
          </a:xfrm>
        </p:grpSpPr>
        <p:sp>
          <p:nvSpPr>
            <p:cNvPr id="1048639" name="object 48"/>
            <p:cNvSpPr/>
            <p:nvPr/>
          </p:nvSpPr>
          <p:spPr>
            <a:xfrm>
              <a:off x="9449562" y="1002030"/>
              <a:ext cx="1670685" cy="307975"/>
            </a:xfrm>
            <a:custGeom>
              <a:avLst/>
              <a:gdLst/>
              <a:ahLst/>
              <a:cxnLst/>
              <a:rect l="l" t="t" r="r" b="b"/>
              <a:pathLst>
                <a:path w="1670684" h="307975">
                  <a:moveTo>
                    <a:pt x="1618996" y="0"/>
                  </a:moveTo>
                  <a:lnTo>
                    <a:pt x="51308" y="0"/>
                  </a:lnTo>
                  <a:lnTo>
                    <a:pt x="31343" y="4034"/>
                  </a:lnTo>
                  <a:lnTo>
                    <a:pt x="15033" y="15033"/>
                  </a:lnTo>
                  <a:lnTo>
                    <a:pt x="4034" y="31343"/>
                  </a:lnTo>
                  <a:lnTo>
                    <a:pt x="0" y="51308"/>
                  </a:lnTo>
                  <a:lnTo>
                    <a:pt x="0" y="256540"/>
                  </a:lnTo>
                  <a:lnTo>
                    <a:pt x="4034" y="276504"/>
                  </a:lnTo>
                  <a:lnTo>
                    <a:pt x="15033" y="292814"/>
                  </a:lnTo>
                  <a:lnTo>
                    <a:pt x="31343" y="303813"/>
                  </a:lnTo>
                  <a:lnTo>
                    <a:pt x="51308" y="307848"/>
                  </a:lnTo>
                  <a:lnTo>
                    <a:pt x="1618996" y="307848"/>
                  </a:lnTo>
                  <a:lnTo>
                    <a:pt x="1638960" y="303813"/>
                  </a:lnTo>
                  <a:lnTo>
                    <a:pt x="1655270" y="292814"/>
                  </a:lnTo>
                  <a:lnTo>
                    <a:pt x="1666269" y="276504"/>
                  </a:lnTo>
                  <a:lnTo>
                    <a:pt x="1670304" y="256540"/>
                  </a:lnTo>
                  <a:lnTo>
                    <a:pt x="1670304" y="51308"/>
                  </a:lnTo>
                  <a:lnTo>
                    <a:pt x="1666269" y="31343"/>
                  </a:lnTo>
                  <a:lnTo>
                    <a:pt x="1655270" y="15033"/>
                  </a:lnTo>
                  <a:lnTo>
                    <a:pt x="1638960" y="4034"/>
                  </a:lnTo>
                  <a:lnTo>
                    <a:pt x="1618996" y="0"/>
                  </a:lnTo>
                  <a:close/>
                </a:path>
              </a:pathLst>
            </a:custGeom>
            <a:solidFill>
              <a:srgbClr val="FF6600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8640" name="object 49"/>
            <p:cNvSpPr/>
            <p:nvPr/>
          </p:nvSpPr>
          <p:spPr>
            <a:xfrm>
              <a:off x="9449562" y="1002030"/>
              <a:ext cx="1670685" cy="307975"/>
            </a:xfrm>
            <a:custGeom>
              <a:avLst/>
              <a:gdLst/>
              <a:ahLst/>
              <a:cxnLst/>
              <a:rect l="l" t="t" r="r" b="b"/>
              <a:pathLst>
                <a:path w="1670684" h="307975">
                  <a:moveTo>
                    <a:pt x="0" y="51308"/>
                  </a:moveTo>
                  <a:lnTo>
                    <a:pt x="4034" y="31343"/>
                  </a:lnTo>
                  <a:lnTo>
                    <a:pt x="15033" y="15033"/>
                  </a:lnTo>
                  <a:lnTo>
                    <a:pt x="31343" y="4034"/>
                  </a:lnTo>
                  <a:lnTo>
                    <a:pt x="51308" y="0"/>
                  </a:lnTo>
                  <a:lnTo>
                    <a:pt x="1618996" y="0"/>
                  </a:lnTo>
                  <a:lnTo>
                    <a:pt x="1638960" y="4034"/>
                  </a:lnTo>
                  <a:lnTo>
                    <a:pt x="1655270" y="15033"/>
                  </a:lnTo>
                  <a:lnTo>
                    <a:pt x="1666269" y="31343"/>
                  </a:lnTo>
                  <a:lnTo>
                    <a:pt x="1670304" y="51308"/>
                  </a:lnTo>
                  <a:lnTo>
                    <a:pt x="1670304" y="256540"/>
                  </a:lnTo>
                  <a:lnTo>
                    <a:pt x="1666269" y="276504"/>
                  </a:lnTo>
                  <a:lnTo>
                    <a:pt x="1655270" y="292814"/>
                  </a:lnTo>
                  <a:lnTo>
                    <a:pt x="1638960" y="303813"/>
                  </a:lnTo>
                  <a:lnTo>
                    <a:pt x="1618996" y="307848"/>
                  </a:lnTo>
                  <a:lnTo>
                    <a:pt x="51308" y="307848"/>
                  </a:lnTo>
                  <a:lnTo>
                    <a:pt x="31343" y="303813"/>
                  </a:lnTo>
                  <a:lnTo>
                    <a:pt x="15033" y="292814"/>
                  </a:lnTo>
                  <a:lnTo>
                    <a:pt x="4034" y="276504"/>
                  </a:lnTo>
                  <a:lnTo>
                    <a:pt x="0" y="256540"/>
                  </a:lnTo>
                  <a:lnTo>
                    <a:pt x="0" y="51308"/>
                  </a:lnTo>
                  <a:close/>
                </a:path>
              </a:pathLst>
            </a:custGeom>
            <a:ln w="198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</p:grpSp>
      <p:sp>
        <p:nvSpPr>
          <p:cNvPr id="1048641" name="object 50"/>
          <p:cNvSpPr txBox="1"/>
          <p:nvPr/>
        </p:nvSpPr>
        <p:spPr>
          <a:xfrm>
            <a:off x="7087173" y="2400433"/>
            <a:ext cx="1786222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600" b="1" spc="-5" dirty="0">
                <a:solidFill>
                  <a:prstClr val="black"/>
                </a:solidFill>
                <a:latin typeface="Arial"/>
                <a:cs typeface="Arial"/>
              </a:rPr>
              <a:t>Data</a:t>
            </a:r>
            <a:r>
              <a:rPr sz="1600" b="1" spc="-1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prstClr val="black"/>
                </a:solidFill>
                <a:latin typeface="Arial"/>
                <a:cs typeface="Arial"/>
              </a:rPr>
              <a:t>Authority</a:t>
            </a:r>
            <a:endParaRPr sz="16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pic>
        <p:nvPicPr>
          <p:cNvPr id="51" name="Picture 50" descr="C:\Users\TOKUNBO SMITH\AppData\Local\Packages\5319275A.WhatsAppDesktop_cv1g1gvanyjgm\TempState\30C0EBDB79F4FB7F85EAE27F2534EA1E\WhatsApp Image 2023-08-14 at 12.54.4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76200"/>
            <a:ext cx="828040" cy="784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31056" cy="831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8620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807</Words>
  <Application>Microsoft Office PowerPoint</Application>
  <PresentationFormat>On-screen Show (4:3)</PresentationFormat>
  <Paragraphs>96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DATA PRIVACY FOR A SECURED SUSTAINABLE NATIONAL DEVELOPMENT:  FOCUS ON THE GRASSROOT</vt:lpstr>
      <vt:lpstr>Introduction</vt:lpstr>
      <vt:lpstr>PowerPoint Presentation</vt:lpstr>
      <vt:lpstr>Organizations or movements, people or society at a local level rather than at the centre of major political activity. Local, or person‐to‐person. </vt:lpstr>
      <vt:lpstr>By connecting data-driven objectives at grassroots to our goals, we can make more informed, effective, and strategic decisions, and achieve better results and outcomes. Data-driven objectives help us align our actions with our desired outcomes, and track our progress and performance. </vt:lpstr>
      <vt:lpstr>SCOPE</vt:lpstr>
      <vt:lpstr> BENEFITS OF DATA PROTECTION COMPLIANCE </vt:lpstr>
      <vt:lpstr>IMPORTANCE OF PRIVACY</vt:lpstr>
      <vt:lpstr>Typical Stakeholders of Data Protection Act</vt:lpstr>
      <vt:lpstr>Types of Data under Protection</vt:lpstr>
      <vt:lpstr>Principles of Processing Data</vt:lpstr>
      <vt:lpstr>Sanctions for Non-Compliance</vt:lpstr>
      <vt:lpstr>Conclusion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PRIVACY FOR A SECURED SUSTAINABLE NATIONAL DEVELOPMENT:  FOCUS ON THE GRASSROOT</dc:title>
  <dc:creator>TOKUNBO SMITH</dc:creator>
  <cp:lastModifiedBy>TOKUNBO SMITH</cp:lastModifiedBy>
  <cp:revision>8</cp:revision>
  <dcterms:created xsi:type="dcterms:W3CDTF">2023-09-05T05:34:02Z</dcterms:created>
  <dcterms:modified xsi:type="dcterms:W3CDTF">2023-09-05T12:35:21Z</dcterms:modified>
</cp:coreProperties>
</file>