
<file path=[Content_Types].xml><?xml version="1.0" encoding="utf-8"?>
<Types xmlns="http://schemas.openxmlformats.org/package/2006/content-types">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59" r:id="rId3"/>
    <p:sldId id="309" r:id="rId4"/>
    <p:sldId id="307" r:id="rId5"/>
    <p:sldId id="267" r:id="rId6"/>
    <p:sldId id="265" r:id="rId7"/>
    <p:sldId id="264" r:id="rId8"/>
    <p:sldId id="266" r:id="rId9"/>
    <p:sldId id="261" r:id="rId10"/>
    <p:sldId id="260" r:id="rId11"/>
    <p:sldId id="262" r:id="rId12"/>
    <p:sldId id="263" r:id="rId13"/>
    <p:sldId id="268" r:id="rId14"/>
    <p:sldId id="269" r:id="rId15"/>
    <p:sldId id="270" r:id="rId16"/>
    <p:sldId id="317" r:id="rId17"/>
    <p:sldId id="271" r:id="rId18"/>
    <p:sldId id="272" r:id="rId19"/>
    <p:sldId id="275" r:id="rId20"/>
    <p:sldId id="276" r:id="rId21"/>
    <p:sldId id="288" r:id="rId22"/>
    <p:sldId id="290" r:id="rId23"/>
    <p:sldId id="291" r:id="rId24"/>
    <p:sldId id="313" r:id="rId25"/>
    <p:sldId id="293" r:id="rId26"/>
    <p:sldId id="294" r:id="rId27"/>
    <p:sldId id="295" r:id="rId28"/>
    <p:sldId id="310" r:id="rId29"/>
    <p:sldId id="315" r:id="rId30"/>
    <p:sldId id="311" r:id="rId31"/>
    <p:sldId id="316" r:id="rId32"/>
    <p:sldId id="312" r:id="rId33"/>
    <p:sldId id="303" r:id="rId34"/>
    <p:sldId id="30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3" autoAdjust="0"/>
    <p:restoredTop sz="94291" autoAdjust="0"/>
  </p:normalViewPr>
  <p:slideViewPr>
    <p:cSldViewPr snapToGrid="0">
      <p:cViewPr varScale="1">
        <p:scale>
          <a:sx n="71" d="100"/>
          <a:sy n="71"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690B2-B117-412E-A078-F883B366B8DE}" type="datetimeFigureOut">
              <a:rPr lang="en-NG" smtClean="0"/>
              <a:t>05/09/2023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9EE0C-1FD5-474A-9CC7-E24E955937C9}" type="slidenum">
              <a:rPr lang="en-NG" smtClean="0"/>
              <a:t>‹#›</a:t>
            </a:fld>
            <a:endParaRPr lang="en-NG"/>
          </a:p>
        </p:txBody>
      </p:sp>
    </p:spTree>
    <p:extLst>
      <p:ext uri="{BB962C8B-B14F-4D97-AF65-F5344CB8AC3E}">
        <p14:creationId xmlns:p14="http://schemas.microsoft.com/office/powerpoint/2010/main" val="96813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8F9EE0C-1FD5-474A-9CC7-E24E955937C9}" type="slidenum">
              <a:rPr lang="en-NG" smtClean="0"/>
              <a:t>21</a:t>
            </a:fld>
            <a:endParaRPr lang="en-NG"/>
          </a:p>
        </p:txBody>
      </p:sp>
    </p:spTree>
    <p:extLst>
      <p:ext uri="{BB962C8B-B14F-4D97-AF65-F5344CB8AC3E}">
        <p14:creationId xmlns:p14="http://schemas.microsoft.com/office/powerpoint/2010/main" val="109685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9/5/2023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9/5/2023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9/5/2023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ivic-switchboard.github.io/post_2/"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pxhere.com/en/photo/935273"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oddwick/4101692880/"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oinsite.com/2011/04/facebook-shares-its-secret-to-green-data-centers.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AA40-7EF5-465B-AC3F-580431542CF6}"/>
              </a:ext>
            </a:extLst>
          </p:cNvPr>
          <p:cNvSpPr>
            <a:spLocks noGrp="1"/>
          </p:cNvSpPr>
          <p:nvPr>
            <p:ph type="ctrTitle"/>
          </p:nvPr>
        </p:nvSpPr>
        <p:spPr>
          <a:xfrm>
            <a:off x="1154955" y="1139688"/>
            <a:ext cx="8825658" cy="2544416"/>
          </a:xfrm>
        </p:spPr>
        <p:txBody>
          <a:bodyPr/>
          <a:lstStyle/>
          <a:p>
            <a:pPr algn="ctr"/>
            <a:r>
              <a:rPr lang="en-US" dirty="0">
                <a:latin typeface="Algerian" panose="04020705040A02060702" pitchFamily="82" charset="0"/>
              </a:rPr>
              <a:t>SYMPOSIUM AND LOCAL TECH SHOWCASE  </a:t>
            </a:r>
            <a:br>
              <a:rPr lang="en-US" dirty="0">
                <a:latin typeface="Algerian" panose="04020705040A02060702" pitchFamily="82" charset="0"/>
              </a:rPr>
            </a:br>
            <a:r>
              <a:rPr lang="en-US" dirty="0">
                <a:latin typeface="Algerian" panose="04020705040A02060702" pitchFamily="82" charset="0"/>
              </a:rPr>
              <a:t> - SALTS1.0</a:t>
            </a:r>
            <a:endParaRPr lang="en-NG" dirty="0">
              <a:latin typeface="Algerian" panose="04020705040A02060702" pitchFamily="82" charset="0"/>
            </a:endParaRPr>
          </a:p>
        </p:txBody>
      </p:sp>
      <p:sp>
        <p:nvSpPr>
          <p:cNvPr id="3" name="Subtitle 2">
            <a:extLst>
              <a:ext uri="{FF2B5EF4-FFF2-40B4-BE49-F238E27FC236}">
                <a16:creationId xmlns:a16="http://schemas.microsoft.com/office/drawing/2014/main" id="{57C9F958-0D46-434E-9FA3-004BFFDD1ED8}"/>
              </a:ext>
            </a:extLst>
          </p:cNvPr>
          <p:cNvSpPr>
            <a:spLocks noGrp="1"/>
          </p:cNvSpPr>
          <p:nvPr>
            <p:ph type="subTitle" idx="1"/>
          </p:nvPr>
        </p:nvSpPr>
        <p:spPr>
          <a:xfrm rot="10800000" flipV="1">
            <a:off x="1154955" y="3909391"/>
            <a:ext cx="8825658" cy="1669774"/>
          </a:xfrm>
        </p:spPr>
        <p:txBody>
          <a:bodyPr>
            <a:noAutofit/>
          </a:bodyPr>
          <a:lstStyle/>
          <a:p>
            <a:pPr algn="ctr"/>
            <a:r>
              <a:rPr lang="en-US" sz="3200" b="1" dirty="0">
                <a:solidFill>
                  <a:srgbClr val="FF0000"/>
                </a:solidFill>
              </a:rPr>
              <a:t>ADEYEMI BERO AUDITORIUM, LAGOS STATE SECRETARIAT, ALAUSA, LAGOS.</a:t>
            </a:r>
          </a:p>
          <a:p>
            <a:pPr algn="ctr"/>
            <a:r>
              <a:rPr lang="en-US" sz="3200" b="1" dirty="0">
                <a:solidFill>
                  <a:srgbClr val="FF0000"/>
                </a:solidFill>
              </a:rPr>
              <a:t>5</a:t>
            </a:r>
            <a:r>
              <a:rPr lang="en-US" sz="3200" b="1" baseline="30000" dirty="0">
                <a:solidFill>
                  <a:srgbClr val="FF0000"/>
                </a:solidFill>
              </a:rPr>
              <a:t>TH</a:t>
            </a:r>
            <a:r>
              <a:rPr lang="en-US" sz="3200" b="1" dirty="0">
                <a:solidFill>
                  <a:srgbClr val="FF0000"/>
                </a:solidFill>
              </a:rPr>
              <a:t> SEPTEMBER, 2023.</a:t>
            </a:r>
            <a:endParaRPr lang="en-NG" sz="3200" dirty="0">
              <a:solidFill>
                <a:srgbClr val="FF0000"/>
              </a:solidFill>
            </a:endParaRPr>
          </a:p>
        </p:txBody>
      </p:sp>
    </p:spTree>
    <p:extLst>
      <p:ext uri="{BB962C8B-B14F-4D97-AF65-F5344CB8AC3E}">
        <p14:creationId xmlns:p14="http://schemas.microsoft.com/office/powerpoint/2010/main" val="367684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F8D3-2916-4ADA-A869-27C4A1A4DCBB}"/>
              </a:ext>
            </a:extLst>
          </p:cNvPr>
          <p:cNvSpPr>
            <a:spLocks noGrp="1"/>
          </p:cNvSpPr>
          <p:nvPr>
            <p:ph type="title"/>
          </p:nvPr>
        </p:nvSpPr>
        <p:spPr>
          <a:xfrm>
            <a:off x="1154954" y="728871"/>
            <a:ext cx="9009463" cy="1166190"/>
          </a:xfrm>
        </p:spPr>
        <p:txBody>
          <a:bodyPr/>
          <a:lstStyle/>
          <a:p>
            <a:r>
              <a:rPr lang="en-GB" sz="4000" dirty="0">
                <a:latin typeface="Algerian" panose="04020705040A02060702" pitchFamily="82" charset="0"/>
              </a:rPr>
              <a:t>IMPORTANCE</a:t>
            </a:r>
            <a:r>
              <a:rPr lang="en-GB" dirty="0">
                <a:latin typeface="Algerian" panose="04020705040A02060702" pitchFamily="82" charset="0"/>
              </a:rPr>
              <a:t> OF RELIABLE DATA for sustainable national development. </a:t>
            </a:r>
            <a:endParaRPr lang="en-NG" dirty="0">
              <a:latin typeface="Algerian" panose="04020705040A02060702" pitchFamily="82" charset="0"/>
            </a:endParaRPr>
          </a:p>
        </p:txBody>
      </p:sp>
      <p:sp>
        <p:nvSpPr>
          <p:cNvPr id="3" name="Content Placeholder 2">
            <a:extLst>
              <a:ext uri="{FF2B5EF4-FFF2-40B4-BE49-F238E27FC236}">
                <a16:creationId xmlns:a16="http://schemas.microsoft.com/office/drawing/2014/main" id="{445CF734-C357-4377-AE11-8E12359D48A6}"/>
              </a:ext>
            </a:extLst>
          </p:cNvPr>
          <p:cNvSpPr>
            <a:spLocks noGrp="1"/>
          </p:cNvSpPr>
          <p:nvPr>
            <p:ph idx="1"/>
          </p:nvPr>
        </p:nvSpPr>
        <p:spPr>
          <a:xfrm>
            <a:off x="450574" y="2603500"/>
            <a:ext cx="11171583" cy="3929822"/>
          </a:xfrm>
        </p:spPr>
        <p:txBody>
          <a:bodyPr>
            <a:normAutofit fontScale="92500" lnSpcReduction="20000"/>
          </a:bodyPr>
          <a:lstStyle/>
          <a:p>
            <a:r>
              <a:rPr lang="en-US" sz="2700" b="1" dirty="0"/>
              <a:t>Informed Decision-Making</a:t>
            </a:r>
            <a:r>
              <a:rPr lang="en-US" sz="2700" dirty="0"/>
              <a:t>: Accurate data provides policymakers with a clear understanding of current socio-economic conditions, enabling them to make well-informed decisions. </a:t>
            </a:r>
            <a:endParaRPr lang="en-NG" sz="2700" dirty="0"/>
          </a:p>
          <a:p>
            <a:r>
              <a:rPr lang="en-US" sz="2700" b="1" dirty="0"/>
              <a:t>Resource Allocation</a:t>
            </a:r>
            <a:r>
              <a:rPr lang="en-US" sz="2700" dirty="0"/>
              <a:t>: Accurate data guides resource allocation by revealing areas that require investment or support. This prevents wastage and ensures that resources are channeled to where they are most needed. </a:t>
            </a:r>
            <a:endParaRPr lang="en-NG" sz="2700" dirty="0"/>
          </a:p>
          <a:p>
            <a:r>
              <a:rPr lang="en-US" sz="2700" b="1" dirty="0"/>
              <a:t>Measuring Progress</a:t>
            </a:r>
            <a:r>
              <a:rPr lang="en-US" sz="2700" dirty="0"/>
              <a:t>: Data serves as a yardstick to measure the success of development initiatives. It enables tracking of progress over time, facilitating adjustments to strategies and goals as needed, and ensuring that the nation is on the path to sustainable growth. </a:t>
            </a:r>
          </a:p>
          <a:p>
            <a:pPr marL="0" indent="0">
              <a:buNone/>
            </a:pPr>
            <a:endParaRPr lang="en-NG" sz="2700" dirty="0"/>
          </a:p>
          <a:p>
            <a:endParaRPr lang="en-NG" sz="2400" dirty="0"/>
          </a:p>
        </p:txBody>
      </p:sp>
    </p:spTree>
    <p:extLst>
      <p:ext uri="{BB962C8B-B14F-4D97-AF65-F5344CB8AC3E}">
        <p14:creationId xmlns:p14="http://schemas.microsoft.com/office/powerpoint/2010/main" val="3178756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68D2-DAF5-4F36-8E87-36A3CD556A37}"/>
              </a:ext>
            </a:extLst>
          </p:cNvPr>
          <p:cNvSpPr>
            <a:spLocks noGrp="1"/>
          </p:cNvSpPr>
          <p:nvPr>
            <p:ph type="title"/>
          </p:nvPr>
        </p:nvSpPr>
        <p:spPr>
          <a:xfrm>
            <a:off x="1154954" y="530087"/>
            <a:ext cx="8761413" cy="1404730"/>
          </a:xfrm>
        </p:spPr>
        <p:txBody>
          <a:bodyPr/>
          <a:lstStyle/>
          <a:p>
            <a:pPr algn="ctr"/>
            <a:r>
              <a:rPr lang="en-GB" sz="4000" dirty="0">
                <a:latin typeface="Algerian" panose="04020705040A02060702" pitchFamily="82" charset="0"/>
              </a:rPr>
              <a:t>IMPORTANCE</a:t>
            </a:r>
            <a:r>
              <a:rPr lang="en-GB" dirty="0">
                <a:latin typeface="Algerian" panose="04020705040A02060702" pitchFamily="82" charset="0"/>
              </a:rPr>
              <a:t> OF RELIABLE DATA for sustainable national development (cont’d). </a:t>
            </a:r>
            <a:endParaRPr lang="en-NG" dirty="0"/>
          </a:p>
        </p:txBody>
      </p:sp>
      <p:sp>
        <p:nvSpPr>
          <p:cNvPr id="3" name="Content Placeholder 2">
            <a:extLst>
              <a:ext uri="{FF2B5EF4-FFF2-40B4-BE49-F238E27FC236}">
                <a16:creationId xmlns:a16="http://schemas.microsoft.com/office/drawing/2014/main" id="{EA9A8CA7-EEF9-46B3-88BD-5C430F01B54E}"/>
              </a:ext>
            </a:extLst>
          </p:cNvPr>
          <p:cNvSpPr>
            <a:spLocks noGrp="1"/>
          </p:cNvSpPr>
          <p:nvPr>
            <p:ph idx="1"/>
          </p:nvPr>
        </p:nvSpPr>
        <p:spPr>
          <a:xfrm>
            <a:off x="503583" y="2332383"/>
            <a:ext cx="11184833" cy="4359965"/>
          </a:xfrm>
        </p:spPr>
        <p:txBody>
          <a:bodyPr>
            <a:normAutofit fontScale="92500" lnSpcReduction="10000"/>
          </a:bodyPr>
          <a:lstStyle/>
          <a:p>
            <a:r>
              <a:rPr lang="en-US" sz="2200" b="1" dirty="0"/>
              <a:t>Targeted Interventions</a:t>
            </a:r>
            <a:r>
              <a:rPr lang="en-US" sz="2200" dirty="0"/>
              <a:t>: Reliable data helps identify vulnerable populations, regions, or sectors requiring special attention. This allows for the design of targeted interventions that address specific issues, reducing disparities and fostering equitable development. </a:t>
            </a:r>
            <a:endParaRPr lang="en-NG" sz="2200" dirty="0"/>
          </a:p>
          <a:p>
            <a:r>
              <a:rPr lang="en-US" sz="2200" b="1" dirty="0"/>
              <a:t>Attracting Investments</a:t>
            </a:r>
            <a:r>
              <a:rPr lang="en-US" sz="2200" dirty="0"/>
              <a:t>: Investors seek reliable data to assess the viability of potential investments. Quality data enhances a country's credibility, attracting both domestic and foreign investments that fuels economic growth. </a:t>
            </a:r>
            <a:endParaRPr lang="en-NG" sz="2200" dirty="0"/>
          </a:p>
          <a:p>
            <a:r>
              <a:rPr lang="en-US" sz="2200" b="1" dirty="0"/>
              <a:t>Transparency and Accountability</a:t>
            </a:r>
            <a:r>
              <a:rPr lang="en-US" sz="2200" dirty="0"/>
              <a:t>: Accessible data fosters transparency in governance, holding public officials accountable for their actions and decisions. Citizens can actively engage in public discourse, advocating for policies aligned with their needs.</a:t>
            </a:r>
            <a:endParaRPr lang="en-NG" sz="2200" dirty="0"/>
          </a:p>
          <a:p>
            <a:r>
              <a:rPr lang="en-US" sz="2200" b="1" dirty="0"/>
              <a:t>Long-Term Planning</a:t>
            </a:r>
            <a:r>
              <a:rPr lang="en-US" sz="2200" dirty="0"/>
              <a:t>: Data-driven insights support long-term planning by identifying trends and predicting future challenges. This helps nations prepare for emerging issues and ensures a stable and resilient developmental trajectory.</a:t>
            </a:r>
            <a:endParaRPr lang="en-NG" sz="2200" dirty="0"/>
          </a:p>
          <a:p>
            <a:pPr marL="0" indent="0">
              <a:buNone/>
            </a:pPr>
            <a:endParaRPr lang="en-NG" dirty="0"/>
          </a:p>
        </p:txBody>
      </p:sp>
    </p:spTree>
    <p:extLst>
      <p:ext uri="{BB962C8B-B14F-4D97-AF65-F5344CB8AC3E}">
        <p14:creationId xmlns:p14="http://schemas.microsoft.com/office/powerpoint/2010/main" val="356866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4EF0-6481-4B9B-9078-0A4CFE8815D4}"/>
              </a:ext>
            </a:extLst>
          </p:cNvPr>
          <p:cNvSpPr>
            <a:spLocks noGrp="1"/>
          </p:cNvSpPr>
          <p:nvPr>
            <p:ph type="title"/>
          </p:nvPr>
        </p:nvSpPr>
        <p:spPr>
          <a:xfrm>
            <a:off x="936762" y="838200"/>
            <a:ext cx="9452941" cy="1719470"/>
          </a:xfrm>
        </p:spPr>
        <p:txBody>
          <a:bodyPr/>
          <a:lstStyle/>
          <a:p>
            <a:pPr algn="ctr"/>
            <a:r>
              <a:rPr lang="en-GB" dirty="0">
                <a:latin typeface="Algerian" panose="04020705040A02060702" pitchFamily="82" charset="0"/>
              </a:rPr>
              <a:t>IMPORTANCE OF RELIABLE DATA for sustainable national development (cont’d). </a:t>
            </a:r>
            <a:endParaRPr lang="en-NG" dirty="0"/>
          </a:p>
        </p:txBody>
      </p:sp>
      <p:sp>
        <p:nvSpPr>
          <p:cNvPr id="3" name="Text Placeholder 2">
            <a:extLst>
              <a:ext uri="{FF2B5EF4-FFF2-40B4-BE49-F238E27FC236}">
                <a16:creationId xmlns:a16="http://schemas.microsoft.com/office/drawing/2014/main" id="{D2D39D13-429E-48A4-B5A6-A061786B1A09}"/>
              </a:ext>
            </a:extLst>
          </p:cNvPr>
          <p:cNvSpPr>
            <a:spLocks noGrp="1"/>
          </p:cNvSpPr>
          <p:nvPr>
            <p:ph type="body" sz="half" idx="2"/>
          </p:nvPr>
        </p:nvSpPr>
        <p:spPr>
          <a:xfrm>
            <a:off x="527672" y="3543299"/>
            <a:ext cx="11147493" cy="2937013"/>
          </a:xfrm>
        </p:spPr>
        <p:txBody>
          <a:bodyPr>
            <a:normAutofit fontScale="92500" lnSpcReduction="10000"/>
          </a:bodyPr>
          <a:lstStyle/>
          <a:p>
            <a:pPr>
              <a:lnSpc>
                <a:spcPct val="150000"/>
              </a:lnSpc>
            </a:pPr>
            <a:r>
              <a:rPr lang="en-US" sz="2800" b="1" dirty="0"/>
              <a:t>In essence, reliable data serves as a compass, guiding a nation towards sustainable development by empowering governments, citizens, and stakeholders with accurate information, fostering inclusive growth, poverty reduction, and improved quality of life for all.</a:t>
            </a:r>
            <a:endParaRPr lang="en-NG" sz="2800" b="1" dirty="0"/>
          </a:p>
          <a:p>
            <a:endParaRPr lang="en-NG" dirty="0"/>
          </a:p>
        </p:txBody>
      </p:sp>
    </p:spTree>
    <p:extLst>
      <p:ext uri="{BB962C8B-B14F-4D97-AF65-F5344CB8AC3E}">
        <p14:creationId xmlns:p14="http://schemas.microsoft.com/office/powerpoint/2010/main" val="437024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AE63-6742-42FE-A13E-D1C607DF15CC}"/>
              </a:ext>
            </a:extLst>
          </p:cNvPr>
          <p:cNvSpPr>
            <a:spLocks noGrp="1"/>
          </p:cNvSpPr>
          <p:nvPr>
            <p:ph type="title"/>
          </p:nvPr>
        </p:nvSpPr>
        <p:spPr>
          <a:xfrm>
            <a:off x="715618" y="583096"/>
            <a:ext cx="9515060" cy="1097536"/>
          </a:xfrm>
        </p:spPr>
        <p:txBody>
          <a:bodyPr/>
          <a:lstStyle/>
          <a:p>
            <a:pPr algn="ctr"/>
            <a:r>
              <a:rPr lang="en-GB" dirty="0">
                <a:latin typeface="Algerian" panose="04020705040A02060702" pitchFamily="82" charset="0"/>
              </a:rPr>
              <a:t>DATA COLLECTION ACTIVITIES CONDUCTED BY THE LOCAL GOVERNMENTS.</a:t>
            </a:r>
            <a:endParaRPr lang="en-NG" dirty="0">
              <a:latin typeface="Algerian" panose="04020705040A02060702" pitchFamily="82" charset="0"/>
            </a:endParaRPr>
          </a:p>
        </p:txBody>
      </p:sp>
      <p:sp>
        <p:nvSpPr>
          <p:cNvPr id="3" name="Content Placeholder 2">
            <a:extLst>
              <a:ext uri="{FF2B5EF4-FFF2-40B4-BE49-F238E27FC236}">
                <a16:creationId xmlns:a16="http://schemas.microsoft.com/office/drawing/2014/main" id="{47E12A2F-1402-485C-93EA-94526B629FED}"/>
              </a:ext>
            </a:extLst>
          </p:cNvPr>
          <p:cNvSpPr>
            <a:spLocks noGrp="1"/>
          </p:cNvSpPr>
          <p:nvPr>
            <p:ph idx="1"/>
          </p:nvPr>
        </p:nvSpPr>
        <p:spPr>
          <a:xfrm>
            <a:off x="490330" y="2266123"/>
            <a:ext cx="11198087" cy="4426226"/>
          </a:xfrm>
        </p:spPr>
        <p:txBody>
          <a:bodyPr>
            <a:noAutofit/>
          </a:bodyPr>
          <a:lstStyle/>
          <a:p>
            <a:r>
              <a:rPr lang="en-US" sz="2100" b="1" dirty="0"/>
              <a:t>Demographic Surveys</a:t>
            </a:r>
            <a:r>
              <a:rPr lang="en-US" sz="2100" dirty="0"/>
              <a:t>: Local governments conduct demographic surveys to gather information about the size, composition, and characteristics of their communities. This data is crucial for planning public services, infrastructure, and social programs.</a:t>
            </a:r>
          </a:p>
          <a:p>
            <a:r>
              <a:rPr lang="en-US" sz="2100" b="1" dirty="0"/>
              <a:t>Vital Statistics Collection</a:t>
            </a:r>
            <a:r>
              <a:rPr lang="en-US" sz="2100" dirty="0"/>
              <a:t>: Recording births, deaths, marriages, and other vital events helps local governments track population trends, assess healthcare needs, and plan for social services.</a:t>
            </a:r>
          </a:p>
          <a:p>
            <a:r>
              <a:rPr lang="en-US" sz="2100" b="1" dirty="0"/>
              <a:t>Health and Sanitation Data</a:t>
            </a:r>
            <a:r>
              <a:rPr lang="en-US" sz="2100" dirty="0"/>
              <a:t>: Collecting health-related data, such as disease prevalence, vaccination rates, and access to healthcare facilities, allows local governments to address public health challenges and improve healthcare services.</a:t>
            </a:r>
          </a:p>
          <a:p>
            <a:r>
              <a:rPr lang="en-US" sz="2100" b="1" dirty="0"/>
              <a:t>Agricultural and Rural Data: </a:t>
            </a:r>
            <a:r>
              <a:rPr lang="en-US" sz="2100" dirty="0"/>
              <a:t>Gathering data on agricultural activities, land use, and rural development supports agricultural planning and rural growth strategies.</a:t>
            </a:r>
            <a:endParaRPr lang="en-NG" sz="2100" dirty="0"/>
          </a:p>
        </p:txBody>
      </p:sp>
    </p:spTree>
    <p:extLst>
      <p:ext uri="{BB962C8B-B14F-4D97-AF65-F5344CB8AC3E}">
        <p14:creationId xmlns:p14="http://schemas.microsoft.com/office/powerpoint/2010/main" val="1735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58B6-E6AE-4344-80B9-7F4862EDE722}"/>
              </a:ext>
            </a:extLst>
          </p:cNvPr>
          <p:cNvSpPr>
            <a:spLocks noGrp="1"/>
          </p:cNvSpPr>
          <p:nvPr>
            <p:ph type="title"/>
          </p:nvPr>
        </p:nvSpPr>
        <p:spPr>
          <a:xfrm>
            <a:off x="742122" y="662609"/>
            <a:ext cx="9660835" cy="1018023"/>
          </a:xfrm>
        </p:spPr>
        <p:txBody>
          <a:bodyPr/>
          <a:lstStyle/>
          <a:p>
            <a:r>
              <a:rPr lang="en-GB" dirty="0">
                <a:latin typeface="Algerian" panose="04020705040A02060702" pitchFamily="82" charset="0"/>
              </a:rPr>
              <a:t>DATA COLLECTION ACTIVITIES CONDUCTED BY THE LOCAL GOVERNMENTS (CONT’D).</a:t>
            </a:r>
            <a:endParaRPr lang="en-NG" dirty="0"/>
          </a:p>
        </p:txBody>
      </p:sp>
      <p:sp>
        <p:nvSpPr>
          <p:cNvPr id="3" name="Content Placeholder 2">
            <a:extLst>
              <a:ext uri="{FF2B5EF4-FFF2-40B4-BE49-F238E27FC236}">
                <a16:creationId xmlns:a16="http://schemas.microsoft.com/office/drawing/2014/main" id="{E01942DE-56E0-4CDC-9DDF-EEF93F42EEBE}"/>
              </a:ext>
            </a:extLst>
          </p:cNvPr>
          <p:cNvSpPr>
            <a:spLocks noGrp="1"/>
          </p:cNvSpPr>
          <p:nvPr>
            <p:ph idx="1"/>
          </p:nvPr>
        </p:nvSpPr>
        <p:spPr>
          <a:xfrm>
            <a:off x="490330" y="2345635"/>
            <a:ext cx="11198087" cy="4412973"/>
          </a:xfrm>
        </p:spPr>
        <p:txBody>
          <a:bodyPr>
            <a:normAutofit/>
          </a:bodyPr>
          <a:lstStyle/>
          <a:p>
            <a:r>
              <a:rPr lang="en-US" sz="2200" b="1" dirty="0"/>
              <a:t>Cultural and Heritage Data</a:t>
            </a:r>
            <a:r>
              <a:rPr lang="en-US" sz="2200" dirty="0"/>
              <a:t>: Documenting cultural heritage sites, traditions, and local arts contributes to the preservation of cultural identity and heritage.</a:t>
            </a:r>
          </a:p>
          <a:p>
            <a:r>
              <a:rPr lang="en-US" sz="2200" b="1" dirty="0"/>
              <a:t>Community Engagement Surveys</a:t>
            </a:r>
            <a:r>
              <a:rPr lang="en-US" sz="2200" dirty="0"/>
              <a:t>: Conducting surveys to gauge public opinion and gather feedback on local and other tiers of government policies and services helps improve governance and responsiveness.</a:t>
            </a:r>
            <a:endParaRPr lang="en-NG" sz="2200" dirty="0"/>
          </a:p>
          <a:p>
            <a:r>
              <a:rPr lang="en-US" sz="2200" b="1" dirty="0"/>
              <a:t>Social Services and Welfare</a:t>
            </a:r>
            <a:r>
              <a:rPr lang="en-US" sz="2200" dirty="0"/>
              <a:t>: Gathering data on social assistance programs, vulnerable populations, and social service utilization helps local governments allocate resources to support those in need.</a:t>
            </a:r>
          </a:p>
          <a:p>
            <a:r>
              <a:rPr lang="en-US" sz="2200" b="1" dirty="0"/>
              <a:t>Educational Data</a:t>
            </a:r>
            <a:r>
              <a:rPr lang="en-US" sz="2200" dirty="0"/>
              <a:t>: Local governments gather data on school enrollment, out-of-school rates, literacy levels, and educational facilities. This information guides education policies and ensures access to quality education and so on.</a:t>
            </a:r>
            <a:endParaRPr lang="en-NG" sz="2200" dirty="0"/>
          </a:p>
          <a:p>
            <a:endParaRPr lang="en-NG" dirty="0"/>
          </a:p>
        </p:txBody>
      </p:sp>
    </p:spTree>
    <p:extLst>
      <p:ext uri="{BB962C8B-B14F-4D97-AF65-F5344CB8AC3E}">
        <p14:creationId xmlns:p14="http://schemas.microsoft.com/office/powerpoint/2010/main" val="599643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32FF-EF61-4C7B-A2BC-8719CFCCEB38}"/>
              </a:ext>
            </a:extLst>
          </p:cNvPr>
          <p:cNvSpPr>
            <a:spLocks noGrp="1"/>
          </p:cNvSpPr>
          <p:nvPr>
            <p:ph type="title"/>
          </p:nvPr>
        </p:nvSpPr>
        <p:spPr>
          <a:xfrm>
            <a:off x="821635" y="689113"/>
            <a:ext cx="9475303" cy="1020417"/>
          </a:xfrm>
        </p:spPr>
        <p:txBody>
          <a:bodyPr/>
          <a:lstStyle/>
          <a:p>
            <a:pPr algn="ctr"/>
            <a:r>
              <a:rPr lang="en-GB" sz="4000" dirty="0">
                <a:latin typeface="Algerian" panose="04020705040A02060702" pitchFamily="82" charset="0"/>
              </a:rPr>
              <a:t>LIMITATIONS AND INEFFICIENCIES OF TRADITIONAL DATA COLLECTION.</a:t>
            </a:r>
            <a:endParaRPr lang="en-NG"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45643C46-173A-4A65-BB47-D0176D490B00}"/>
              </a:ext>
            </a:extLst>
          </p:cNvPr>
          <p:cNvSpPr>
            <a:spLocks noGrp="1"/>
          </p:cNvSpPr>
          <p:nvPr>
            <p:ph idx="1"/>
          </p:nvPr>
        </p:nvSpPr>
        <p:spPr>
          <a:xfrm>
            <a:off x="505310" y="2319130"/>
            <a:ext cx="11183107" cy="4538870"/>
          </a:xfrm>
        </p:spPr>
        <p:txBody>
          <a:bodyPr>
            <a:noAutofit/>
          </a:bodyPr>
          <a:lstStyle/>
          <a:p>
            <a:r>
              <a:rPr lang="en-US" sz="2000" b="1" dirty="0"/>
              <a:t>Time-Consuming</a:t>
            </a:r>
            <a:r>
              <a:rPr lang="en-US" sz="2000" dirty="0"/>
              <a:t>: Traditional methods often involve manual data entry and processing, which can be time-consuming and labour-intensive. This can lead to delays in obtaining and analyzing the data.</a:t>
            </a:r>
          </a:p>
          <a:p>
            <a:r>
              <a:rPr lang="en-US" sz="2000" b="1" dirty="0"/>
              <a:t>Limited Scope</a:t>
            </a:r>
            <a:r>
              <a:rPr lang="en-US" sz="2000" dirty="0"/>
              <a:t>: Traditional methods may only capture a limited scope of information due to the constraints of paper-based surveys or in-person interviews. This can result in incomplete or narrow datasets.</a:t>
            </a:r>
            <a:endParaRPr lang="en-NG" sz="2000" dirty="0"/>
          </a:p>
          <a:p>
            <a:r>
              <a:rPr lang="en-US" sz="2000" b="1" dirty="0"/>
              <a:t>High Costs</a:t>
            </a:r>
            <a:r>
              <a:rPr lang="en-US" sz="2000" dirty="0"/>
              <a:t>: Printing, distributing, and processing paper surveys can incur high costs, especially when dealing with large populations or extensive geographic areas.</a:t>
            </a:r>
            <a:endParaRPr lang="en-NG" sz="2000" dirty="0"/>
          </a:p>
          <a:p>
            <a:r>
              <a:rPr lang="en-US" sz="2000" b="1" dirty="0"/>
              <a:t>Human Error</a:t>
            </a:r>
            <a:r>
              <a:rPr lang="en-US" sz="2000" dirty="0"/>
              <a:t>: Manual data entry is susceptible to errors such as typographical mistakes, misinterpretations, and data transcription errors. These errors can lead to inaccurate or unreliable data.</a:t>
            </a:r>
          </a:p>
          <a:p>
            <a:r>
              <a:rPr lang="en-US" sz="2000" b="1" dirty="0"/>
              <a:t>Scalability</a:t>
            </a:r>
            <a:r>
              <a:rPr lang="en-US" sz="2000" dirty="0"/>
              <a:t>: Traditional methods may not be easily scalable to accommodate larger populations or to collect data across expansive geographic areas.</a:t>
            </a:r>
          </a:p>
          <a:p>
            <a:pPr marL="0" indent="0">
              <a:buNone/>
            </a:pPr>
            <a:endParaRPr lang="en-NG" sz="2000" dirty="0"/>
          </a:p>
        </p:txBody>
      </p:sp>
    </p:spTree>
    <p:extLst>
      <p:ext uri="{BB962C8B-B14F-4D97-AF65-F5344CB8AC3E}">
        <p14:creationId xmlns:p14="http://schemas.microsoft.com/office/powerpoint/2010/main" val="192363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9EEDB-6AD3-4DB3-B5EF-D0914D556D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51909" y="2124636"/>
            <a:ext cx="5013946" cy="3760459"/>
          </a:xfrm>
          <a:prstGeom prst="rect">
            <a:avLst/>
          </a:prstGeom>
        </p:spPr>
      </p:pic>
      <p:pic>
        <p:nvPicPr>
          <p:cNvPr id="3" name="Content Placeholder 4">
            <a:extLst>
              <a:ext uri="{FF2B5EF4-FFF2-40B4-BE49-F238E27FC236}">
                <a16:creationId xmlns:a16="http://schemas.microsoft.com/office/drawing/2014/main" id="{A1EA5D84-35BC-4C3D-9DB4-A9D41212AB1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0984" y="2124636"/>
            <a:ext cx="5297938" cy="3523129"/>
          </a:xfrm>
          <a:prstGeom prst="rect">
            <a:avLst/>
          </a:prstGeom>
        </p:spPr>
      </p:pic>
    </p:spTree>
    <p:extLst>
      <p:ext uri="{BB962C8B-B14F-4D97-AF65-F5344CB8AC3E}">
        <p14:creationId xmlns:p14="http://schemas.microsoft.com/office/powerpoint/2010/main" val="1213033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4E52-1E27-47AD-839A-A90EC55C55A9}"/>
              </a:ext>
            </a:extLst>
          </p:cNvPr>
          <p:cNvSpPr>
            <a:spLocks noGrp="1"/>
          </p:cNvSpPr>
          <p:nvPr>
            <p:ph type="title"/>
          </p:nvPr>
        </p:nvSpPr>
        <p:spPr>
          <a:xfrm>
            <a:off x="781878" y="622851"/>
            <a:ext cx="9501809" cy="1139687"/>
          </a:xfrm>
        </p:spPr>
        <p:txBody>
          <a:bodyPr/>
          <a:lstStyle/>
          <a:p>
            <a:pPr algn="ctr"/>
            <a:r>
              <a:rPr lang="en-GB" sz="3700" dirty="0">
                <a:latin typeface="Algerian" panose="04020705040A02060702" pitchFamily="82" charset="0"/>
              </a:rPr>
              <a:t>LIMITATIONS AND INEFFICIENCIES OF TRADITIONAL DATA COLLECTION (CONT’D).</a:t>
            </a:r>
            <a:endParaRPr lang="en-NG" sz="3700" dirty="0"/>
          </a:p>
        </p:txBody>
      </p:sp>
      <p:sp>
        <p:nvSpPr>
          <p:cNvPr id="3" name="Content Placeholder 2">
            <a:extLst>
              <a:ext uri="{FF2B5EF4-FFF2-40B4-BE49-F238E27FC236}">
                <a16:creationId xmlns:a16="http://schemas.microsoft.com/office/drawing/2014/main" id="{7718994B-ED98-4607-9CCA-DA78BEBD7C58}"/>
              </a:ext>
            </a:extLst>
          </p:cNvPr>
          <p:cNvSpPr>
            <a:spLocks noGrp="1"/>
          </p:cNvSpPr>
          <p:nvPr>
            <p:ph idx="1"/>
          </p:nvPr>
        </p:nvSpPr>
        <p:spPr>
          <a:xfrm>
            <a:off x="477078" y="2292626"/>
            <a:ext cx="11237844" cy="4565374"/>
          </a:xfrm>
        </p:spPr>
        <p:txBody>
          <a:bodyPr>
            <a:normAutofit fontScale="92500"/>
          </a:bodyPr>
          <a:lstStyle/>
          <a:p>
            <a:r>
              <a:rPr lang="en-US" sz="2200" b="1" dirty="0"/>
              <a:t>Subjective Interpretation</a:t>
            </a:r>
            <a:r>
              <a:rPr lang="en-US" sz="2200" dirty="0"/>
              <a:t>: Responses collected through interviews or open-ended surveys may be subject to interpretation by data collectors, leading to potential bias and inconsistency.</a:t>
            </a:r>
          </a:p>
          <a:p>
            <a:r>
              <a:rPr lang="en-US" sz="2200" b="1" dirty="0"/>
              <a:t>Data Security and Storage</a:t>
            </a:r>
            <a:r>
              <a:rPr lang="en-US" sz="2200" dirty="0"/>
              <a:t>: Storing and securing paper-based data can be vulnerable to loss, damage, or unauthorized access, compromising data integrity and privacy.</a:t>
            </a:r>
            <a:endParaRPr lang="en-NG" sz="2200" dirty="0"/>
          </a:p>
          <a:p>
            <a:r>
              <a:rPr lang="en-US" sz="2200" b="1" dirty="0"/>
              <a:t>Lack of Real-Time Updates</a:t>
            </a:r>
            <a:r>
              <a:rPr lang="en-US" sz="2200" dirty="0"/>
              <a:t>: Traditional methods often lack the ability to provide real-time updates on changing conditions or events, limiting their usefulness for timely decision-making.</a:t>
            </a:r>
          </a:p>
          <a:p>
            <a:r>
              <a:rPr lang="en-US" sz="2200" b="1" dirty="0"/>
              <a:t>Geographic Constraints</a:t>
            </a:r>
            <a:r>
              <a:rPr lang="en-US" sz="2200" dirty="0"/>
              <a:t>: In-person data collection methods may be impractical or costly in remote or hard-to-reach areas, resulting in uneven data coverage.</a:t>
            </a:r>
          </a:p>
          <a:p>
            <a:r>
              <a:rPr lang="en-US" sz="2200" b="1" dirty="0"/>
              <a:t>Survey Fatigue</a:t>
            </a:r>
            <a:r>
              <a:rPr lang="en-US" sz="2200" dirty="0"/>
              <a:t>: Respondents may experience survey fatigue or may be less likely to participate in lengthy or repetitive data collection processes and so on.</a:t>
            </a:r>
            <a:endParaRPr lang="en-NG" sz="2200" dirty="0"/>
          </a:p>
          <a:p>
            <a:pPr marL="0" indent="0">
              <a:buNone/>
            </a:pPr>
            <a:endParaRPr lang="en-NG" dirty="0"/>
          </a:p>
        </p:txBody>
      </p:sp>
    </p:spTree>
    <p:extLst>
      <p:ext uri="{BB962C8B-B14F-4D97-AF65-F5344CB8AC3E}">
        <p14:creationId xmlns:p14="http://schemas.microsoft.com/office/powerpoint/2010/main" val="300561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F6E-9FDC-4E10-8514-AD319B61E504}"/>
              </a:ext>
            </a:extLst>
          </p:cNvPr>
          <p:cNvSpPr>
            <a:spLocks noGrp="1"/>
          </p:cNvSpPr>
          <p:nvPr>
            <p:ph type="title"/>
          </p:nvPr>
        </p:nvSpPr>
        <p:spPr>
          <a:xfrm>
            <a:off x="834888" y="689113"/>
            <a:ext cx="9501808" cy="1139687"/>
          </a:xfrm>
        </p:spPr>
        <p:txBody>
          <a:bodyPr/>
          <a:lstStyle/>
          <a:p>
            <a:pPr algn="ctr"/>
            <a:r>
              <a:rPr lang="en-GB" dirty="0">
                <a:latin typeface="Algerian" panose="04020705040A02060702" pitchFamily="82" charset="0"/>
              </a:rPr>
              <a:t>HOW TECHNOLOGY CAN REVOLUTIONIZE DATA COLLECTION AND ANALYTICS.</a:t>
            </a:r>
            <a:endParaRPr lang="en-NG" dirty="0">
              <a:latin typeface="Algerian" panose="04020705040A02060702" pitchFamily="82" charset="0"/>
            </a:endParaRPr>
          </a:p>
        </p:txBody>
      </p:sp>
      <p:sp>
        <p:nvSpPr>
          <p:cNvPr id="3" name="Content Placeholder 2">
            <a:extLst>
              <a:ext uri="{FF2B5EF4-FFF2-40B4-BE49-F238E27FC236}">
                <a16:creationId xmlns:a16="http://schemas.microsoft.com/office/drawing/2014/main" id="{8D58D3AC-AD2A-4416-ADCC-5DEFA0EB702A}"/>
              </a:ext>
            </a:extLst>
          </p:cNvPr>
          <p:cNvSpPr>
            <a:spLocks noGrp="1"/>
          </p:cNvSpPr>
          <p:nvPr>
            <p:ph idx="1"/>
          </p:nvPr>
        </p:nvSpPr>
        <p:spPr>
          <a:xfrm>
            <a:off x="504446" y="2143929"/>
            <a:ext cx="11183107" cy="4512365"/>
          </a:xfrm>
        </p:spPr>
        <p:txBody>
          <a:bodyPr>
            <a:normAutofit fontScale="32500" lnSpcReduction="20000"/>
          </a:bodyPr>
          <a:lstStyle/>
          <a:p>
            <a:pPr marL="0" indent="0">
              <a:lnSpc>
                <a:spcPct val="150000"/>
              </a:lnSpc>
              <a:buNone/>
            </a:pPr>
            <a:r>
              <a:rPr lang="en-US" sz="8000" b="1" dirty="0"/>
              <a:t>Addressing the inefficiencies of traditional  data collection and analysis requires a shift towards emerging trends in technology, which can mitigate delays, improve accuracy, reduce resource demands, and enhance data collection and analytics. And they are as follows:</a:t>
            </a:r>
            <a:endParaRPr lang="en-NG" sz="8000" dirty="0">
              <a:effectLst/>
              <a:ea typeface="SimSun" panose="02010600030101010101" pitchFamily="2" charset="-122"/>
              <a:cs typeface="Times New Roman" panose="02020603050405020304" pitchFamily="18" charset="0"/>
            </a:endParaRPr>
          </a:p>
          <a:p>
            <a:pPr>
              <a:lnSpc>
                <a:spcPct val="115000"/>
              </a:lnSpc>
              <a:spcAft>
                <a:spcPts val="1000"/>
              </a:spcAft>
            </a:pPr>
            <a:r>
              <a:rPr lang="en-US" sz="7200" b="1" dirty="0">
                <a:ea typeface="SimSun" panose="02010600030101010101" pitchFamily="2" charset="-122"/>
                <a:cs typeface="Times New Roman" panose="02020603050405020304" pitchFamily="18" charset="0"/>
              </a:rPr>
              <a:t>Online Survey Software and Tools</a:t>
            </a:r>
            <a:r>
              <a:rPr lang="en-US" sz="7200" dirty="0">
                <a:effectLst/>
                <a:ea typeface="SimSun" panose="02010600030101010101" pitchFamily="2" charset="-122"/>
                <a:cs typeface="Times New Roman" panose="02020603050405020304" pitchFamily="18" charset="0"/>
              </a:rPr>
              <a:t>: </a:t>
            </a:r>
            <a:r>
              <a:rPr lang="en-US" sz="7200" b="1" dirty="0">
                <a:effectLst/>
                <a:ea typeface="SimSun" panose="02010600030101010101" pitchFamily="2" charset="-122"/>
                <a:cs typeface="Times New Roman" panose="02020603050405020304" pitchFamily="18" charset="0"/>
              </a:rPr>
              <a:t>e.</a:t>
            </a:r>
            <a:r>
              <a:rPr lang="en-US" sz="7200" b="1" dirty="0">
                <a:ea typeface="SimSun" panose="02010600030101010101" pitchFamily="2" charset="-122"/>
                <a:cs typeface="Times New Roman" panose="02020603050405020304" pitchFamily="18" charset="0"/>
              </a:rPr>
              <a:t>g</a:t>
            </a:r>
            <a:r>
              <a:rPr lang="en-US" sz="7200" b="1" dirty="0">
                <a:effectLst/>
                <a:ea typeface="SimSun" panose="02010600030101010101" pitchFamily="2" charset="-122"/>
                <a:cs typeface="Times New Roman" panose="02020603050405020304" pitchFamily="18" charset="0"/>
              </a:rPr>
              <a:t>. Google Form, </a:t>
            </a:r>
            <a:r>
              <a:rPr lang="en-US" sz="7200" b="1" dirty="0" err="1">
                <a:effectLst/>
                <a:ea typeface="SimSun" panose="02010600030101010101" pitchFamily="2" charset="-122"/>
                <a:cs typeface="Times New Roman" panose="02020603050405020304" pitchFamily="18" charset="0"/>
              </a:rPr>
              <a:t>JetForm</a:t>
            </a:r>
            <a:r>
              <a:rPr lang="en-US" sz="7200" b="1" dirty="0">
                <a:effectLst/>
                <a:ea typeface="SimSun" panose="02010600030101010101" pitchFamily="2" charset="-122"/>
                <a:cs typeface="Times New Roman" panose="02020603050405020304" pitchFamily="18" charset="0"/>
              </a:rPr>
              <a:t>, Survey Monkey, </a:t>
            </a:r>
            <a:r>
              <a:rPr lang="en-US" sz="7200" b="1" dirty="0" err="1">
                <a:effectLst/>
                <a:ea typeface="SimSun" panose="02010600030101010101" pitchFamily="2" charset="-122"/>
                <a:cs typeface="Times New Roman" panose="02020603050405020304" pitchFamily="18" charset="0"/>
              </a:rPr>
              <a:t>TypeForm</a:t>
            </a:r>
            <a:r>
              <a:rPr lang="en-US" sz="7200" b="1" dirty="0">
                <a:effectLst/>
                <a:ea typeface="SimSun" panose="02010600030101010101" pitchFamily="2" charset="-122"/>
                <a:cs typeface="Times New Roman" panose="02020603050405020304" pitchFamily="18" charset="0"/>
              </a:rPr>
              <a:t>, </a:t>
            </a:r>
            <a:r>
              <a:rPr lang="en-US" sz="7200" b="1" dirty="0" err="1">
                <a:effectLst/>
                <a:ea typeface="SimSun" panose="02010600030101010101" pitchFamily="2" charset="-122"/>
                <a:cs typeface="Times New Roman" panose="02020603050405020304" pitchFamily="18" charset="0"/>
              </a:rPr>
              <a:t>SurveyPlanet</a:t>
            </a:r>
            <a:r>
              <a:rPr lang="en-US" sz="7200" b="1" dirty="0">
                <a:effectLst/>
                <a:ea typeface="SimSun" panose="02010600030101010101" pitchFamily="2" charset="-122"/>
                <a:cs typeface="Times New Roman" panose="02020603050405020304" pitchFamily="18" charset="0"/>
              </a:rPr>
              <a:t>, </a:t>
            </a:r>
            <a:r>
              <a:rPr lang="en-US" sz="7200" b="1" dirty="0" err="1">
                <a:effectLst/>
                <a:ea typeface="SimSun" panose="02010600030101010101" pitchFamily="2" charset="-122"/>
                <a:cs typeface="Times New Roman" panose="02020603050405020304" pitchFamily="18" charset="0"/>
              </a:rPr>
              <a:t>PaperForm</a:t>
            </a:r>
            <a:r>
              <a:rPr lang="en-US" sz="7200" b="1" dirty="0">
                <a:effectLst/>
                <a:ea typeface="SimSun" panose="02010600030101010101" pitchFamily="2" charset="-122"/>
                <a:cs typeface="Times New Roman" panose="02020603050405020304" pitchFamily="18" charset="0"/>
              </a:rPr>
              <a:t>, </a:t>
            </a:r>
            <a:r>
              <a:rPr lang="en-US" sz="7200" b="1" dirty="0" err="1">
                <a:effectLst/>
                <a:ea typeface="SimSun" panose="02010600030101010101" pitchFamily="2" charset="-122"/>
                <a:cs typeface="Times New Roman" panose="02020603050405020304" pitchFamily="18" charset="0"/>
              </a:rPr>
              <a:t>Feedier</a:t>
            </a:r>
            <a:r>
              <a:rPr lang="en-US" sz="7200" b="1" dirty="0">
                <a:effectLst/>
                <a:ea typeface="SimSun" panose="02010600030101010101" pitchFamily="2" charset="-122"/>
                <a:cs typeface="Times New Roman" panose="02020603050405020304" pitchFamily="18" charset="0"/>
              </a:rPr>
              <a:t>, Hub Spot, etc.</a:t>
            </a:r>
            <a:endParaRPr lang="en-NG" sz="7200" b="1" dirty="0">
              <a:effectLst/>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7200" dirty="0">
                <a:effectLst/>
                <a:ea typeface="SimSun" panose="02010600030101010101" pitchFamily="2" charset="-122"/>
                <a:cs typeface="Times New Roman" panose="02020603050405020304" pitchFamily="18" charset="0"/>
              </a:rPr>
              <a:t>   - Online survey platforms and mobile apps enable the creation and distribution of digital surveys and forms through mobile devices.</a:t>
            </a:r>
            <a:endParaRPr lang="en-NG" sz="7200" dirty="0">
              <a:effectLst/>
              <a:ea typeface="SimSun" panose="02010600030101010101" pitchFamily="2" charset="-122"/>
              <a:cs typeface="Times New Roman" panose="02020603050405020304" pitchFamily="18" charset="0"/>
            </a:endParaRPr>
          </a:p>
          <a:p>
            <a:pPr>
              <a:lnSpc>
                <a:spcPct val="150000"/>
              </a:lnSpc>
              <a:buFont typeface="Wingdings" panose="05000000000000000000" pitchFamily="2" charset="2"/>
              <a:buChar char="Ø"/>
            </a:pPr>
            <a:endParaRPr lang="en-US" sz="7200" b="1" dirty="0"/>
          </a:p>
          <a:p>
            <a:pPr>
              <a:buFont typeface="Wingdings" panose="05000000000000000000" pitchFamily="2" charset="2"/>
              <a:buChar char="Ø"/>
            </a:pPr>
            <a:endParaRPr lang="en-NG" dirty="0"/>
          </a:p>
          <a:p>
            <a:pPr marL="0" indent="0">
              <a:buNone/>
            </a:pPr>
            <a:endParaRPr lang="en-NG" dirty="0"/>
          </a:p>
        </p:txBody>
      </p:sp>
    </p:spTree>
    <p:extLst>
      <p:ext uri="{BB962C8B-B14F-4D97-AF65-F5344CB8AC3E}">
        <p14:creationId xmlns:p14="http://schemas.microsoft.com/office/powerpoint/2010/main" val="2506564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B685-0297-552B-9167-8FB16DD1A93D}"/>
              </a:ext>
            </a:extLst>
          </p:cNvPr>
          <p:cNvSpPr>
            <a:spLocks noGrp="1"/>
          </p:cNvSpPr>
          <p:nvPr>
            <p:ph type="title"/>
          </p:nvPr>
        </p:nvSpPr>
        <p:spPr>
          <a:xfrm>
            <a:off x="689113" y="662609"/>
            <a:ext cx="9607825" cy="1113182"/>
          </a:xfrm>
        </p:spPr>
        <p:txBody>
          <a:bodyPr/>
          <a:lstStyle/>
          <a:p>
            <a:pPr algn="ctr"/>
            <a:r>
              <a:rPr lang="en-GB" dirty="0">
                <a:latin typeface="Algerian" panose="04020705040A02060702" pitchFamily="82" charset="0"/>
              </a:rPr>
              <a:t>HOW TECHNOLOGY CAN REVOLUTIONIZE DATA COLLECTION AND ANALYTICS (CONT’D).</a:t>
            </a:r>
            <a:endParaRPr lang="en-NG" dirty="0"/>
          </a:p>
        </p:txBody>
      </p:sp>
      <p:sp>
        <p:nvSpPr>
          <p:cNvPr id="3" name="Content Placeholder 2">
            <a:extLst>
              <a:ext uri="{FF2B5EF4-FFF2-40B4-BE49-F238E27FC236}">
                <a16:creationId xmlns:a16="http://schemas.microsoft.com/office/drawing/2014/main" id="{D4EBD21C-8E99-0980-3BBB-CA47431FDC8B}"/>
              </a:ext>
            </a:extLst>
          </p:cNvPr>
          <p:cNvSpPr>
            <a:spLocks noGrp="1"/>
          </p:cNvSpPr>
          <p:nvPr>
            <p:ph idx="1"/>
          </p:nvPr>
        </p:nvSpPr>
        <p:spPr>
          <a:xfrm>
            <a:off x="477078" y="2292626"/>
            <a:ext cx="11237844" cy="4565374"/>
          </a:xfrm>
        </p:spPr>
        <p:txBody>
          <a:bodyPr>
            <a:normAutofit/>
          </a:bodyPr>
          <a:lstStyle/>
          <a:p>
            <a:pPr>
              <a:lnSpc>
                <a:spcPct val="115000"/>
              </a:lnSpc>
              <a:spcAft>
                <a:spcPts val="1000"/>
              </a:spcAft>
            </a:pPr>
            <a:r>
              <a:rPr lang="en-US" sz="2400" b="1" dirty="0">
                <a:effectLst/>
                <a:latin typeface="Century Gothic" panose="020B0502020202020204" pitchFamily="34" charset="0"/>
                <a:ea typeface="SimSun" panose="02010600030101010101" pitchFamily="2" charset="-122"/>
                <a:cs typeface="Times New Roman" panose="02020603050405020304" pitchFamily="18" charset="0"/>
              </a:rPr>
              <a:t>Geographic Information Systems (GIS):</a:t>
            </a:r>
            <a:r>
              <a:rPr lang="en-US" sz="2400" dirty="0">
                <a:effectLst/>
                <a:latin typeface="Century Gothic" panose="020B0502020202020204" pitchFamily="34" charset="0"/>
                <a:ea typeface="SimSun" panose="02010600030101010101" pitchFamily="2" charset="-122"/>
                <a:cs typeface="Times New Roman" panose="02020603050405020304" pitchFamily="18" charset="0"/>
              </a:rPr>
              <a:t> It enables decision-makers to understand how data varies across geographical areas, facilitating informed resource allocation and policy formulation.</a:t>
            </a:r>
          </a:p>
          <a:p>
            <a:pPr>
              <a:lnSpc>
                <a:spcPct val="115000"/>
              </a:lnSpc>
              <a:spcAft>
                <a:spcPts val="1000"/>
              </a:spcAft>
            </a:pPr>
            <a:r>
              <a:rPr lang="en-US" sz="2400" b="1" dirty="0">
                <a:ea typeface="SimSun" panose="02010600030101010101" pitchFamily="2" charset="-122"/>
                <a:cs typeface="Times New Roman" panose="02020603050405020304" pitchFamily="18" charset="0"/>
              </a:rPr>
              <a:t>Cloud Storage and Collaboration</a:t>
            </a:r>
            <a:r>
              <a:rPr lang="en-US" sz="2400" dirty="0">
                <a:ea typeface="SimSun" panose="02010600030101010101" pitchFamily="2" charset="-122"/>
                <a:cs typeface="Times New Roman" panose="02020603050405020304" pitchFamily="18" charset="0"/>
              </a:rPr>
              <a:t>: Cloud platforms facilitate secure storage and sharing of data among multiple stakeholders, allowing for seamless collaboration and access to data from anywhere.</a:t>
            </a:r>
          </a:p>
          <a:p>
            <a:pPr>
              <a:lnSpc>
                <a:spcPct val="115000"/>
              </a:lnSpc>
              <a:spcAft>
                <a:spcPts val="1000"/>
              </a:spcAft>
            </a:pPr>
            <a:r>
              <a:rPr lang="en-US" sz="2400" b="1" dirty="0">
                <a:ea typeface="SimSun" panose="02010600030101010101" pitchFamily="2" charset="-122"/>
                <a:cs typeface="Times New Roman" panose="02020603050405020304" pitchFamily="18" charset="0"/>
              </a:rPr>
              <a:t>Machine Learning and AI</a:t>
            </a:r>
            <a:r>
              <a:rPr lang="en-US" sz="2400" dirty="0">
                <a:ea typeface="SimSun" panose="02010600030101010101" pitchFamily="2" charset="-122"/>
                <a:cs typeface="Times New Roman" panose="02020603050405020304" pitchFamily="18" charset="0"/>
              </a:rPr>
              <a:t>:</a:t>
            </a:r>
            <a:r>
              <a:rPr lang="en-GB" sz="2400" dirty="0">
                <a:ea typeface="SimSun" panose="02010600030101010101" pitchFamily="2" charset="-122"/>
                <a:cs typeface="Times New Roman" panose="02020603050405020304" pitchFamily="18" charset="0"/>
              </a:rPr>
              <a:t> </a:t>
            </a:r>
            <a:r>
              <a:rPr lang="en-US" sz="2400" dirty="0">
                <a:ea typeface="SimSun" panose="02010600030101010101" pitchFamily="2" charset="-122"/>
                <a:cs typeface="Times New Roman" panose="02020603050405020304" pitchFamily="18" charset="0"/>
              </a:rPr>
              <a:t>Advanced analytics, machine learning, and AI can process large datasets to uncover insights and trends that might be missed using manual methods.</a:t>
            </a:r>
            <a:endParaRPr lang="en-NG" sz="24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buNone/>
            </a:pPr>
            <a:endParaRPr lang="en-NG" sz="2400" dirty="0"/>
          </a:p>
        </p:txBody>
      </p:sp>
    </p:spTree>
    <p:extLst>
      <p:ext uri="{BB962C8B-B14F-4D97-AF65-F5344CB8AC3E}">
        <p14:creationId xmlns:p14="http://schemas.microsoft.com/office/powerpoint/2010/main" val="237805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F7A-B347-4D16-87EC-D526FF89947A}"/>
              </a:ext>
            </a:extLst>
          </p:cNvPr>
          <p:cNvSpPr>
            <a:spLocks noGrp="1"/>
          </p:cNvSpPr>
          <p:nvPr>
            <p:ph type="title"/>
          </p:nvPr>
        </p:nvSpPr>
        <p:spPr>
          <a:xfrm>
            <a:off x="1154954" y="622852"/>
            <a:ext cx="8825660" cy="3684105"/>
          </a:xfrm>
        </p:spPr>
        <p:txBody>
          <a:bodyPr/>
          <a:lstStyle/>
          <a:p>
            <a:pPr algn="ctr"/>
            <a:r>
              <a:rPr lang="en-GB" sz="4200" b="1" dirty="0">
                <a:latin typeface="Algerian" panose="04020705040A02060702" pitchFamily="82" charset="0"/>
              </a:rPr>
              <a:t>LOCAL GOVERNMENTS AS SOURCES OF RELIABLE DATA FOR SUSTAINABLE NATIONAL DEVELOPMENT; ROLES OF TECHNOLOGY.</a:t>
            </a:r>
            <a:endParaRPr lang="en-NG" sz="4200" b="1" dirty="0">
              <a:latin typeface="Algerian" panose="04020705040A02060702" pitchFamily="82" charset="0"/>
            </a:endParaRPr>
          </a:p>
        </p:txBody>
      </p:sp>
      <p:sp>
        <p:nvSpPr>
          <p:cNvPr id="3" name="Text Placeholder 2">
            <a:extLst>
              <a:ext uri="{FF2B5EF4-FFF2-40B4-BE49-F238E27FC236}">
                <a16:creationId xmlns:a16="http://schemas.microsoft.com/office/drawing/2014/main" id="{6DB234A8-1942-4D63-8A95-1A1E6666B50C}"/>
              </a:ext>
            </a:extLst>
          </p:cNvPr>
          <p:cNvSpPr>
            <a:spLocks noGrp="1"/>
          </p:cNvSpPr>
          <p:nvPr>
            <p:ph type="body" idx="1"/>
          </p:nvPr>
        </p:nvSpPr>
        <p:spPr>
          <a:xfrm>
            <a:off x="1154954" y="5024966"/>
            <a:ext cx="8825659" cy="1349329"/>
          </a:xfrm>
        </p:spPr>
        <p:txBody>
          <a:bodyPr>
            <a:noAutofit/>
          </a:bodyPr>
          <a:lstStyle/>
          <a:p>
            <a:pPr algn="ctr"/>
            <a:r>
              <a:rPr lang="en-GB" sz="3700" b="1" dirty="0"/>
              <a:t>BY</a:t>
            </a:r>
          </a:p>
          <a:p>
            <a:pPr algn="ctr"/>
            <a:r>
              <a:rPr lang="en-GB" sz="3700" b="1" dirty="0"/>
              <a:t>ABDULFATTAH ODUSANYA</a:t>
            </a:r>
            <a:r>
              <a:rPr lang="en-GB" sz="3600" b="1" dirty="0"/>
              <a:t> </a:t>
            </a:r>
            <a:r>
              <a:rPr lang="en-GB" b="1" dirty="0"/>
              <a:t>FNCS, MCPN</a:t>
            </a:r>
            <a:endParaRPr lang="en-NG" b="1" dirty="0"/>
          </a:p>
        </p:txBody>
      </p:sp>
    </p:spTree>
    <p:extLst>
      <p:ext uri="{BB962C8B-B14F-4D97-AF65-F5344CB8AC3E}">
        <p14:creationId xmlns:p14="http://schemas.microsoft.com/office/powerpoint/2010/main" val="1605878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C9E2-86D8-3AE8-A7FC-FC1A8E9FEFA6}"/>
              </a:ext>
            </a:extLst>
          </p:cNvPr>
          <p:cNvSpPr>
            <a:spLocks noGrp="1"/>
          </p:cNvSpPr>
          <p:nvPr>
            <p:ph type="title"/>
          </p:nvPr>
        </p:nvSpPr>
        <p:spPr>
          <a:xfrm>
            <a:off x="605119" y="551329"/>
            <a:ext cx="9665316" cy="1277471"/>
          </a:xfrm>
        </p:spPr>
        <p:txBody>
          <a:bodyPr/>
          <a:lstStyle/>
          <a:p>
            <a:pPr algn="ctr"/>
            <a:r>
              <a:rPr lang="en-GB" dirty="0">
                <a:latin typeface="Algerian" panose="04020705040A02060702" pitchFamily="82" charset="0"/>
              </a:rPr>
              <a:t>HOW TECHNOLOGY CAN REVOLUTIONIZE DATA COLLECTION PROCESSES (CONT’D).</a:t>
            </a:r>
            <a:endParaRPr lang="en-NG" dirty="0"/>
          </a:p>
        </p:txBody>
      </p:sp>
      <p:sp>
        <p:nvSpPr>
          <p:cNvPr id="3" name="Content Placeholder 2">
            <a:extLst>
              <a:ext uri="{FF2B5EF4-FFF2-40B4-BE49-F238E27FC236}">
                <a16:creationId xmlns:a16="http://schemas.microsoft.com/office/drawing/2014/main" id="{B21F9BDF-3694-7D3A-B4B5-800F38D83783}"/>
              </a:ext>
            </a:extLst>
          </p:cNvPr>
          <p:cNvSpPr>
            <a:spLocks noGrp="1"/>
          </p:cNvSpPr>
          <p:nvPr>
            <p:ph idx="1"/>
          </p:nvPr>
        </p:nvSpPr>
        <p:spPr>
          <a:xfrm>
            <a:off x="463826" y="2345635"/>
            <a:ext cx="11224591" cy="4512365"/>
          </a:xfrm>
        </p:spPr>
        <p:txBody>
          <a:bodyPr>
            <a:normAutofit/>
          </a:bodyPr>
          <a:lstStyle/>
          <a:p>
            <a:pPr>
              <a:lnSpc>
                <a:spcPct val="115000"/>
              </a:lnSpc>
              <a:spcAft>
                <a:spcPts val="1000"/>
              </a:spcAft>
            </a:pPr>
            <a:r>
              <a:rPr lang="en-US" sz="3100" b="1" dirty="0">
                <a:effectLst/>
                <a:ea typeface="SimSun" panose="02010600030101010101" pitchFamily="2" charset="-122"/>
                <a:cs typeface="Times New Roman" panose="02020603050405020304" pitchFamily="18" charset="0"/>
              </a:rPr>
              <a:t>Internet of Things (IoT) Devices</a:t>
            </a:r>
            <a:r>
              <a:rPr lang="en-US" sz="3100" dirty="0">
                <a:effectLst/>
                <a:ea typeface="SimSun" panose="02010600030101010101" pitchFamily="2" charset="-122"/>
                <a:cs typeface="Times New Roman" panose="02020603050405020304" pitchFamily="18" charset="0"/>
              </a:rPr>
              <a:t>: IoT devices are particularly valuable in remote or inaccessible locations where continuous data collection is essential.</a:t>
            </a:r>
            <a:endParaRPr lang="en-NG" sz="3100" dirty="0">
              <a:effectLst/>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3100" dirty="0">
                <a:effectLst/>
                <a:ea typeface="SimSun" panose="02010600030101010101" pitchFamily="2" charset="-122"/>
                <a:cs typeface="Times New Roman" panose="02020603050405020304" pitchFamily="18" charset="0"/>
              </a:rPr>
              <a:t>   - They contribute to data-driven decision-making by providing up-to-date and accurate information without human intervention.</a:t>
            </a:r>
            <a:endParaRPr lang="en-NG" sz="3100" dirty="0">
              <a:effectLst/>
              <a:ea typeface="SimSun" panose="02010600030101010101" pitchFamily="2" charset="-122"/>
              <a:cs typeface="Times New Roman" panose="02020603050405020304" pitchFamily="18" charset="0"/>
            </a:endParaRPr>
          </a:p>
          <a:p>
            <a:endParaRPr lang="en-NG" dirty="0"/>
          </a:p>
        </p:txBody>
      </p:sp>
    </p:spTree>
    <p:extLst>
      <p:ext uri="{BB962C8B-B14F-4D97-AF65-F5344CB8AC3E}">
        <p14:creationId xmlns:p14="http://schemas.microsoft.com/office/powerpoint/2010/main" val="68870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4092-26AA-0566-E831-9E3238503795}"/>
              </a:ext>
            </a:extLst>
          </p:cNvPr>
          <p:cNvSpPr>
            <a:spLocks noGrp="1"/>
          </p:cNvSpPr>
          <p:nvPr>
            <p:ph type="title"/>
          </p:nvPr>
        </p:nvSpPr>
        <p:spPr>
          <a:xfrm>
            <a:off x="622852" y="662609"/>
            <a:ext cx="9634331" cy="1018023"/>
          </a:xfrm>
        </p:spPr>
        <p:txBody>
          <a:bodyPr/>
          <a:lstStyle/>
          <a:p>
            <a:pPr algn="ctr"/>
            <a:r>
              <a:rPr lang="en-GB" dirty="0">
                <a:latin typeface="Algerian" panose="04020705040A02060702" pitchFamily="82" charset="0"/>
              </a:rPr>
              <a:t>CHALLENGES IN THE ADOPTION OF TECHNOLOGY AT THE LOCAL GOVT LEVEL.</a:t>
            </a:r>
            <a:endParaRPr lang="en-NG" dirty="0">
              <a:latin typeface="Algerian" panose="04020705040A02060702" pitchFamily="82" charset="0"/>
            </a:endParaRPr>
          </a:p>
        </p:txBody>
      </p:sp>
      <p:sp>
        <p:nvSpPr>
          <p:cNvPr id="3" name="Content Placeholder 2">
            <a:extLst>
              <a:ext uri="{FF2B5EF4-FFF2-40B4-BE49-F238E27FC236}">
                <a16:creationId xmlns:a16="http://schemas.microsoft.com/office/drawing/2014/main" id="{2C81A28A-6209-6745-8AB7-3088B3415209}"/>
              </a:ext>
            </a:extLst>
          </p:cNvPr>
          <p:cNvSpPr>
            <a:spLocks noGrp="1"/>
          </p:cNvSpPr>
          <p:nvPr>
            <p:ph idx="1"/>
          </p:nvPr>
        </p:nvSpPr>
        <p:spPr>
          <a:xfrm>
            <a:off x="516835" y="2319130"/>
            <a:ext cx="11184835" cy="4538870"/>
          </a:xfrm>
        </p:spPr>
        <p:txBody>
          <a:bodyPr>
            <a:normAutofit fontScale="92500" lnSpcReduction="10000"/>
          </a:bodyPr>
          <a:lstStyle/>
          <a:p>
            <a:pPr>
              <a:lnSpc>
                <a:spcPct val="115000"/>
              </a:lnSpc>
              <a:spcAft>
                <a:spcPts val="1000"/>
              </a:spcAft>
            </a:pPr>
            <a:r>
              <a:rPr lang="en-US" sz="2600" b="1" dirty="0">
                <a:effectLst/>
                <a:latin typeface="Century Gothic" panose="020B0502020202020204" pitchFamily="34" charset="0"/>
                <a:ea typeface="SimSun" panose="02010600030101010101" pitchFamily="2" charset="-122"/>
                <a:cs typeface="Times New Roman" panose="02020603050405020304" pitchFamily="18" charset="0"/>
              </a:rPr>
              <a:t>Digital Divide</a:t>
            </a: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The digital divide refers to the gap in access to and use of technology between different groups or communities. Not everyone has equal access to smartphones, computers, or the internet.</a:t>
            </a:r>
          </a:p>
          <a:p>
            <a:pPr>
              <a:lnSpc>
                <a:spcPct val="115000"/>
              </a:lnSpc>
              <a:spcAft>
                <a:spcPts val="1000"/>
              </a:spcAft>
            </a:pPr>
            <a:r>
              <a:rPr lang="en-US" sz="2600" b="1" dirty="0">
                <a:latin typeface="Century Gothic" panose="020B0502020202020204" pitchFamily="34" charset="0"/>
                <a:ea typeface="SimSun" panose="02010600030101010101" pitchFamily="2" charset="-122"/>
                <a:cs typeface="Times New Roman" panose="02020603050405020304" pitchFamily="18" charset="0"/>
              </a:rPr>
              <a:t>Lack of Technical Skills</a:t>
            </a:r>
            <a:r>
              <a:rPr lang="en-US" sz="2600" dirty="0">
                <a:latin typeface="Century Gothic" panose="020B0502020202020204" pitchFamily="34" charset="0"/>
                <a:ea typeface="SimSun" panose="02010600030101010101" pitchFamily="2" charset="-122"/>
                <a:cs typeface="Times New Roman" panose="02020603050405020304" pitchFamily="18" charset="0"/>
              </a:rPr>
              <a:t>: Collecting, analyzing, and interpreting digital data requires technical skills. Many individuals, particularly in remote or underserved areas, may lack the necessary skills to use digital tools effectively.</a:t>
            </a:r>
            <a:endParaRPr lang="en-NG" sz="2600" dirty="0">
              <a:latin typeface="Century Gothic" panose="020B0502020202020204" pitchFamily="34" charset="0"/>
              <a:ea typeface="SimSun" panose="02010600030101010101" pitchFamily="2" charset="-122"/>
              <a:cs typeface="Times New Roman" panose="02020603050405020304" pitchFamily="18" charset="0"/>
            </a:endParaRPr>
          </a:p>
          <a:p>
            <a:pPr>
              <a:lnSpc>
                <a:spcPct val="115000"/>
              </a:lnSpc>
              <a:spcAft>
                <a:spcPts val="1000"/>
              </a:spcAft>
            </a:pPr>
            <a:endParaRPr lang="en-NG" sz="26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NG"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Tree>
    <p:extLst>
      <p:ext uri="{BB962C8B-B14F-4D97-AF65-F5344CB8AC3E}">
        <p14:creationId xmlns:p14="http://schemas.microsoft.com/office/powerpoint/2010/main" val="309253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BC0-9DCA-2772-CF25-FC13D36FCC51}"/>
              </a:ext>
            </a:extLst>
          </p:cNvPr>
          <p:cNvSpPr>
            <a:spLocks noGrp="1"/>
          </p:cNvSpPr>
          <p:nvPr>
            <p:ph type="title"/>
          </p:nvPr>
        </p:nvSpPr>
        <p:spPr>
          <a:xfrm>
            <a:off x="728870" y="728870"/>
            <a:ext cx="9607826" cy="951762"/>
          </a:xfrm>
        </p:spPr>
        <p:txBody>
          <a:bodyPr/>
          <a:lstStyle/>
          <a:p>
            <a:pPr algn="ctr"/>
            <a:r>
              <a:rPr lang="en-GB" sz="3400" dirty="0">
                <a:latin typeface="Algerian" panose="04020705040A02060702" pitchFamily="82" charset="0"/>
              </a:rPr>
              <a:t>CHALLENGES IN THE ADOPTION OF TECHNOLOGY (CONT’D).</a:t>
            </a:r>
            <a:endParaRPr lang="en-NG" sz="3400" dirty="0"/>
          </a:p>
        </p:txBody>
      </p:sp>
      <p:sp>
        <p:nvSpPr>
          <p:cNvPr id="3" name="Content Placeholder 2">
            <a:extLst>
              <a:ext uri="{FF2B5EF4-FFF2-40B4-BE49-F238E27FC236}">
                <a16:creationId xmlns:a16="http://schemas.microsoft.com/office/drawing/2014/main" id="{E70F2B77-9AC5-6CFE-77A2-5DDF7F25BC70}"/>
              </a:ext>
            </a:extLst>
          </p:cNvPr>
          <p:cNvSpPr>
            <a:spLocks noGrp="1"/>
          </p:cNvSpPr>
          <p:nvPr>
            <p:ph idx="1"/>
          </p:nvPr>
        </p:nvSpPr>
        <p:spPr>
          <a:xfrm>
            <a:off x="516835" y="2345635"/>
            <a:ext cx="11184835" cy="4512365"/>
          </a:xfrm>
        </p:spPr>
        <p:txBody>
          <a:bodyPr>
            <a:normAutofit lnSpcReduction="10000"/>
          </a:bodyPr>
          <a:lstStyle/>
          <a:p>
            <a:pPr>
              <a:lnSpc>
                <a:spcPct val="115000"/>
              </a:lnSpc>
              <a:spcAft>
                <a:spcPts val="1000"/>
              </a:spcAft>
            </a:pPr>
            <a:r>
              <a:rPr lang="en-US" sz="2600" b="1" dirty="0">
                <a:effectLst/>
                <a:latin typeface="Century Gothic" panose="020B0502020202020204" pitchFamily="34" charset="0"/>
                <a:ea typeface="SimSun" panose="02010600030101010101" pitchFamily="2" charset="-122"/>
                <a:cs typeface="Times New Roman" panose="02020603050405020304" pitchFamily="18" charset="0"/>
              </a:rPr>
              <a:t>Privacy and Data Security Concerns:</a:t>
            </a: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Collecting and storing digital data raises concerns about privacy and data security. People may be hesitant to share personal information digitally due to fears of data breaches or misuse.</a:t>
            </a:r>
          </a:p>
          <a:p>
            <a:pPr>
              <a:lnSpc>
                <a:spcPct val="115000"/>
              </a:lnSpc>
              <a:spcAft>
                <a:spcPts val="1000"/>
              </a:spcAft>
            </a:pPr>
            <a:r>
              <a:rPr lang="en-US" sz="2600" b="1" dirty="0">
                <a:effectLst/>
                <a:latin typeface="Century Gothic" panose="020B0502020202020204" pitchFamily="34" charset="0"/>
                <a:ea typeface="SimSun" panose="02010600030101010101" pitchFamily="2" charset="-122"/>
                <a:cs typeface="Times New Roman" panose="02020603050405020304" pitchFamily="18" charset="0"/>
              </a:rPr>
              <a:t>Lack of </a:t>
            </a:r>
            <a:r>
              <a:rPr lang="en-US" sz="2600" b="1" dirty="0">
                <a:latin typeface="Century Gothic" panose="020B0502020202020204" pitchFamily="34" charset="0"/>
                <a:ea typeface="SimSun" panose="02010600030101010101" pitchFamily="2" charset="-122"/>
                <a:cs typeface="Times New Roman" panose="02020603050405020304" pitchFamily="18" charset="0"/>
              </a:rPr>
              <a:t>Political Will and Legal Framework: </a:t>
            </a:r>
            <a:r>
              <a:rPr lang="en-US" sz="2600" dirty="0">
                <a:latin typeface="Century Gothic" panose="020B0502020202020204" pitchFamily="34" charset="0"/>
                <a:ea typeface="SimSun" panose="02010600030101010101" pitchFamily="2" charset="-122"/>
                <a:cs typeface="Times New Roman" panose="02020603050405020304" pitchFamily="18" charset="0"/>
              </a:rPr>
              <a:t>Political leaders and administrators lack the wherewithal to enforce the use and adoption of technology at the Local Government level.</a:t>
            </a:r>
          </a:p>
          <a:p>
            <a:pPr marL="0" indent="0">
              <a:lnSpc>
                <a:spcPct val="115000"/>
              </a:lnSpc>
              <a:spcAft>
                <a:spcPts val="1000"/>
              </a:spcAft>
              <a:buNone/>
            </a:pP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Also, leg</a:t>
            </a:r>
            <a:r>
              <a:rPr lang="en-US" sz="2600" dirty="0">
                <a:latin typeface="Century Gothic" panose="020B0502020202020204" pitchFamily="34" charset="0"/>
                <a:ea typeface="SimSun" panose="02010600030101010101" pitchFamily="2" charset="-122"/>
                <a:cs typeface="Times New Roman" panose="02020603050405020304" pitchFamily="18" charset="0"/>
              </a:rPr>
              <a:t>al framework are virtually not in place for technology to 	permeate the Local Government administration.</a:t>
            </a:r>
            <a:endParaRPr lang="en-NG" sz="1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15686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C649-66D1-8F3B-E91B-C0C5465BD546}"/>
              </a:ext>
            </a:extLst>
          </p:cNvPr>
          <p:cNvSpPr>
            <a:spLocks noGrp="1"/>
          </p:cNvSpPr>
          <p:nvPr>
            <p:ph type="title"/>
          </p:nvPr>
        </p:nvSpPr>
        <p:spPr>
          <a:xfrm>
            <a:off x="609600" y="622851"/>
            <a:ext cx="9660835" cy="1126435"/>
          </a:xfrm>
        </p:spPr>
        <p:txBody>
          <a:bodyPr/>
          <a:lstStyle/>
          <a:p>
            <a:pPr algn="ctr"/>
            <a:r>
              <a:rPr lang="en-GB" sz="3400" dirty="0">
                <a:latin typeface="Algerian" panose="04020705040A02060702" pitchFamily="82" charset="0"/>
              </a:rPr>
              <a:t>CHALLENGES IN THE ADOPTION OF TECHNOLOGY (CONT’D).</a:t>
            </a:r>
            <a:endParaRPr lang="en-NG" sz="3400" dirty="0"/>
          </a:p>
        </p:txBody>
      </p:sp>
      <p:sp>
        <p:nvSpPr>
          <p:cNvPr id="3" name="Content Placeholder 2">
            <a:extLst>
              <a:ext uri="{FF2B5EF4-FFF2-40B4-BE49-F238E27FC236}">
                <a16:creationId xmlns:a16="http://schemas.microsoft.com/office/drawing/2014/main" id="{77DE0ADA-8F8E-D0EE-7F53-F7E979DC727E}"/>
              </a:ext>
            </a:extLst>
          </p:cNvPr>
          <p:cNvSpPr>
            <a:spLocks noGrp="1"/>
          </p:cNvSpPr>
          <p:nvPr>
            <p:ph idx="1"/>
          </p:nvPr>
        </p:nvSpPr>
        <p:spPr>
          <a:xfrm>
            <a:off x="503583" y="2358887"/>
            <a:ext cx="11184833" cy="4499113"/>
          </a:xfrm>
        </p:spPr>
        <p:txBody>
          <a:bodyPr>
            <a:normAutofit fontScale="85000" lnSpcReduction="20000"/>
          </a:bodyPr>
          <a:lstStyle/>
          <a:p>
            <a:pPr>
              <a:lnSpc>
                <a:spcPct val="115000"/>
              </a:lnSpc>
              <a:spcAft>
                <a:spcPts val="1000"/>
              </a:spcAft>
            </a:pPr>
            <a:r>
              <a:rPr lang="en-US" sz="2600" b="1" dirty="0">
                <a:effectLst/>
                <a:latin typeface="Century Gothic" panose="020B0502020202020204" pitchFamily="34" charset="0"/>
                <a:ea typeface="SimSun" panose="02010600030101010101" pitchFamily="2" charset="-122"/>
                <a:cs typeface="Times New Roman" panose="02020603050405020304" pitchFamily="18" charset="0"/>
              </a:rPr>
              <a:t>Cultural and Linguistic Barriers</a:t>
            </a: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Digital tools and platforms may not be available in local languages or may not be culturally appropriate for certain communities.</a:t>
            </a:r>
          </a:p>
          <a:p>
            <a:pPr>
              <a:lnSpc>
                <a:spcPct val="115000"/>
              </a:lnSpc>
              <a:spcAft>
                <a:spcPts val="1000"/>
              </a:spcAft>
            </a:pPr>
            <a:r>
              <a:rPr lang="en-US" sz="2800" b="1" dirty="0">
                <a:latin typeface="Century Gothic" panose="020B0502020202020204" pitchFamily="34" charset="0"/>
                <a:ea typeface="SimSun" panose="02010600030101010101" pitchFamily="2" charset="-122"/>
                <a:cs typeface="Times New Roman" panose="02020603050405020304" pitchFamily="18" charset="0"/>
              </a:rPr>
              <a:t>Cost Considerations</a:t>
            </a:r>
            <a:r>
              <a:rPr lang="en-US" sz="2800" dirty="0">
                <a:latin typeface="Century Gothic" panose="020B0502020202020204" pitchFamily="34" charset="0"/>
                <a:ea typeface="SimSun" panose="02010600030101010101" pitchFamily="2" charset="-122"/>
                <a:cs typeface="Times New Roman" panose="02020603050405020304" pitchFamily="18" charset="0"/>
              </a:rPr>
              <a:t>: Implementing technology-based initiatives requires investments in hardware, software, training, and maintenance. Limited budgets or financial constraints can hinder the adoption of technology, particularly in resource-constrained environments.</a:t>
            </a:r>
          </a:p>
          <a:p>
            <a:pPr>
              <a:lnSpc>
                <a:spcPct val="115000"/>
              </a:lnSpc>
              <a:spcAft>
                <a:spcPts val="1000"/>
              </a:spcAft>
            </a:pPr>
            <a:r>
              <a:rPr lang="en-US" sz="2800" b="1" dirty="0">
                <a:latin typeface="Century Gothic" panose="020B0502020202020204" pitchFamily="34" charset="0"/>
                <a:ea typeface="SimSun" panose="02010600030101010101" pitchFamily="2" charset="-122"/>
                <a:cs typeface="Times New Roman" panose="02020603050405020304" pitchFamily="18" charset="0"/>
              </a:rPr>
              <a:t>Hijack by non Professionals</a:t>
            </a:r>
            <a:r>
              <a:rPr lang="en-US" sz="2800" dirty="0">
                <a:latin typeface="Century Gothic" panose="020B0502020202020204" pitchFamily="34" charset="0"/>
                <a:ea typeface="SimSun" panose="02010600030101010101" pitchFamily="2" charset="-122"/>
                <a:cs typeface="Times New Roman" panose="02020603050405020304" pitchFamily="18" charset="0"/>
              </a:rPr>
              <a:t>: </a:t>
            </a:r>
            <a:r>
              <a:rPr lang="en-GB" sz="2800" dirty="0">
                <a:latin typeface="Century Gothic" panose="020B0502020202020204" pitchFamily="34" charset="0"/>
                <a:ea typeface="SimSun" panose="02010600030101010101" pitchFamily="2" charset="-122"/>
                <a:cs typeface="Times New Roman" panose="02020603050405020304" pitchFamily="18" charset="0"/>
              </a:rPr>
              <a:t>mainly due to the perceived notion of juicy budget of IT Departments or IT projects.</a:t>
            </a:r>
            <a:endParaRPr lang="en-NG" sz="26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26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NG" dirty="0"/>
          </a:p>
        </p:txBody>
      </p:sp>
    </p:spTree>
    <p:extLst>
      <p:ext uri="{BB962C8B-B14F-4D97-AF65-F5344CB8AC3E}">
        <p14:creationId xmlns:p14="http://schemas.microsoft.com/office/powerpoint/2010/main" val="127432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5862-62F6-4C57-967D-080870871D8C}"/>
              </a:ext>
            </a:extLst>
          </p:cNvPr>
          <p:cNvSpPr>
            <a:spLocks noGrp="1"/>
          </p:cNvSpPr>
          <p:nvPr>
            <p:ph type="title"/>
          </p:nvPr>
        </p:nvSpPr>
        <p:spPr/>
        <p:txBody>
          <a:bodyPr/>
          <a:lstStyle/>
          <a:p>
            <a:pPr algn="ctr"/>
            <a:r>
              <a:rPr lang="en-GB" dirty="0">
                <a:latin typeface="Algerian" panose="04020705040A02060702" pitchFamily="82" charset="0"/>
              </a:rPr>
              <a:t>CHALLENGES IN THE ADOPTION OF TECHNOLOGY (CONT’D).</a:t>
            </a:r>
            <a:endParaRPr lang="en-NG" dirty="0"/>
          </a:p>
        </p:txBody>
      </p:sp>
      <p:sp>
        <p:nvSpPr>
          <p:cNvPr id="3" name="Content Placeholder 2">
            <a:extLst>
              <a:ext uri="{FF2B5EF4-FFF2-40B4-BE49-F238E27FC236}">
                <a16:creationId xmlns:a16="http://schemas.microsoft.com/office/drawing/2014/main" id="{996AD4A9-5EB7-4DB9-8521-616875F05165}"/>
              </a:ext>
            </a:extLst>
          </p:cNvPr>
          <p:cNvSpPr>
            <a:spLocks noGrp="1"/>
          </p:cNvSpPr>
          <p:nvPr>
            <p:ph idx="1"/>
          </p:nvPr>
        </p:nvSpPr>
        <p:spPr>
          <a:xfrm>
            <a:off x="497541" y="2603500"/>
            <a:ext cx="11308977" cy="3416300"/>
          </a:xfrm>
        </p:spPr>
        <p:txBody>
          <a:bodyPr vert="horz" lIns="91440" tIns="45720" rIns="91440" bIns="45720" rtlCol="0">
            <a:normAutofit/>
          </a:bodyPr>
          <a:lstStyle/>
          <a:p>
            <a:pPr>
              <a:lnSpc>
                <a:spcPct val="115000"/>
              </a:lnSpc>
              <a:spcAft>
                <a:spcPts val="1000"/>
              </a:spcAft>
            </a:pPr>
            <a:r>
              <a:rPr lang="en-GB" sz="2600" b="1" dirty="0">
                <a:latin typeface="Century Gothic" panose="020B0502020202020204" pitchFamily="34" charset="0"/>
                <a:ea typeface="SimSun" panose="02010600030101010101" pitchFamily="2" charset="-122"/>
                <a:cs typeface="Times New Roman" panose="02020603050405020304" pitchFamily="18" charset="0"/>
              </a:rPr>
              <a:t>Poor Establishment Structure for the IT Cadre in the Local Government Service: </a:t>
            </a:r>
            <a:r>
              <a:rPr lang="en-GB" sz="2600" dirty="0">
                <a:latin typeface="Century Gothic" panose="020B0502020202020204" pitchFamily="34" charset="0"/>
                <a:ea typeface="SimSun" panose="02010600030101010101" pitchFamily="2" charset="-122"/>
                <a:cs typeface="Times New Roman" panose="02020603050405020304" pitchFamily="18" charset="0"/>
              </a:rPr>
              <a:t>Local Governments do not have directorates for the IT Cadre.</a:t>
            </a:r>
          </a:p>
          <a:p>
            <a:pPr>
              <a:lnSpc>
                <a:spcPct val="115000"/>
              </a:lnSpc>
              <a:spcAft>
                <a:spcPts val="1000"/>
              </a:spcAft>
            </a:pPr>
            <a:r>
              <a:rPr lang="en-GB" sz="2600" b="1" dirty="0">
                <a:latin typeface="Century Gothic" panose="020B0502020202020204" pitchFamily="34" charset="0"/>
                <a:ea typeface="SimSun" panose="02010600030101010101" pitchFamily="2" charset="-122"/>
                <a:cs typeface="Times New Roman" panose="02020603050405020304" pitchFamily="18" charset="0"/>
              </a:rPr>
              <a:t>Dearth of Seasoned IT Professionals in the Local Government Service: </a:t>
            </a:r>
            <a:r>
              <a:rPr lang="en-GB" sz="2600" dirty="0">
                <a:latin typeface="Century Gothic" panose="020B0502020202020204" pitchFamily="34" charset="0"/>
                <a:ea typeface="SimSun" panose="02010600030101010101" pitchFamily="2" charset="-122"/>
                <a:cs typeface="Times New Roman" panose="02020603050405020304" pitchFamily="18" charset="0"/>
              </a:rPr>
              <a:t>due to poor remuneration and atrocious working condition.</a:t>
            </a:r>
            <a:endParaRPr lang="en-NG" sz="2600" dirty="0">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7193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AA32-79BB-1452-8F7D-EE6CE77619D4}"/>
              </a:ext>
            </a:extLst>
          </p:cNvPr>
          <p:cNvSpPr>
            <a:spLocks noGrp="1"/>
          </p:cNvSpPr>
          <p:nvPr>
            <p:ph type="title"/>
          </p:nvPr>
        </p:nvSpPr>
        <p:spPr>
          <a:xfrm>
            <a:off x="662610" y="596347"/>
            <a:ext cx="9568068" cy="1179443"/>
          </a:xfrm>
        </p:spPr>
        <p:txBody>
          <a:bodyPr/>
          <a:lstStyle/>
          <a:p>
            <a:pPr algn="ctr"/>
            <a:r>
              <a:rPr lang="en-GB" sz="3300" dirty="0">
                <a:latin typeface="Algerian" panose="04020705040A02060702" pitchFamily="82" charset="0"/>
              </a:rPr>
              <a:t>Strategies to overcome THE CHALLENGES IN THE FULL ADOPTION OF TECHNOLOGY AT THE LOCAL GOVTS.</a:t>
            </a:r>
            <a:endParaRPr lang="en-NG" sz="3300" dirty="0"/>
          </a:p>
        </p:txBody>
      </p:sp>
      <p:sp>
        <p:nvSpPr>
          <p:cNvPr id="3" name="Content Placeholder 2">
            <a:extLst>
              <a:ext uri="{FF2B5EF4-FFF2-40B4-BE49-F238E27FC236}">
                <a16:creationId xmlns:a16="http://schemas.microsoft.com/office/drawing/2014/main" id="{ED98C6D4-906B-96A1-9B5A-610FEEC261F1}"/>
              </a:ext>
            </a:extLst>
          </p:cNvPr>
          <p:cNvSpPr>
            <a:spLocks noGrp="1"/>
          </p:cNvSpPr>
          <p:nvPr>
            <p:ph idx="1"/>
          </p:nvPr>
        </p:nvSpPr>
        <p:spPr>
          <a:xfrm>
            <a:off x="478806" y="2279375"/>
            <a:ext cx="11169855" cy="4578626"/>
          </a:xfrm>
        </p:spPr>
        <p:txBody>
          <a:bodyPr>
            <a:normAutofit/>
          </a:bodyPr>
          <a:lstStyle/>
          <a:p>
            <a:pPr>
              <a:lnSpc>
                <a:spcPct val="115000"/>
              </a:lnSpc>
              <a:spcAft>
                <a:spcPts val="1000"/>
              </a:spcAft>
            </a:pPr>
            <a:r>
              <a:rPr lang="en-US" sz="2500" b="1" dirty="0">
                <a:effectLst/>
                <a:latin typeface="Century Gothic" panose="020B0502020202020204" pitchFamily="34" charset="0"/>
                <a:ea typeface="SimSun" panose="02010600030101010101" pitchFamily="2" charset="-122"/>
                <a:cs typeface="Times New Roman" panose="02020603050405020304" pitchFamily="18" charset="0"/>
              </a:rPr>
              <a:t>Public-Private Partnerships</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a:t>
            </a:r>
            <a:r>
              <a:rPr lang="en-GB" sz="2500" dirty="0">
                <a:latin typeface="Century Gothic" panose="020B0502020202020204" pitchFamily="34" charset="0"/>
                <a:ea typeface="SimSun" panose="02010600030101010101" pitchFamily="2" charset="-122"/>
                <a:cs typeface="Times New Roman" panose="02020603050405020304" pitchFamily="18" charset="0"/>
              </a:rPr>
              <a:t> </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Collaborate with private sector entities to provide access to technology resources, such as devices, internet connectivity, and technical expertise. Leverage corporate social responsibility initiatives to support capacity-building efforts and bridge the digital divide.</a:t>
            </a:r>
            <a:endParaRPr lang="en-NG" sz="2500" dirty="0">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sz="2500" b="1" dirty="0">
                <a:effectLst/>
                <a:latin typeface="Century Gothic" panose="020B0502020202020204" pitchFamily="34" charset="0"/>
                <a:ea typeface="SimSun" panose="02010600030101010101" pitchFamily="2" charset="-122"/>
                <a:cs typeface="Times New Roman" panose="02020603050405020304" pitchFamily="18" charset="0"/>
              </a:rPr>
              <a:t>Digital Literacy and Skills Training</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Develop training programs that focus on building digital literacy and technical skills among local government officials, community leaders, and citizens.</a:t>
            </a:r>
            <a:endParaRPr lang="en-NG" sz="25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NG" dirty="0"/>
          </a:p>
        </p:txBody>
      </p:sp>
    </p:spTree>
    <p:extLst>
      <p:ext uri="{BB962C8B-B14F-4D97-AF65-F5344CB8AC3E}">
        <p14:creationId xmlns:p14="http://schemas.microsoft.com/office/powerpoint/2010/main" val="107337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F34-500D-AB7E-0E67-85F85732CAF5}"/>
              </a:ext>
            </a:extLst>
          </p:cNvPr>
          <p:cNvSpPr>
            <a:spLocks noGrp="1"/>
          </p:cNvSpPr>
          <p:nvPr>
            <p:ph type="title"/>
          </p:nvPr>
        </p:nvSpPr>
        <p:spPr>
          <a:xfrm>
            <a:off x="636104" y="636103"/>
            <a:ext cx="9621079" cy="1139687"/>
          </a:xfrm>
        </p:spPr>
        <p:txBody>
          <a:bodyPr/>
          <a:lstStyle/>
          <a:p>
            <a:pPr algn="ctr"/>
            <a:r>
              <a:rPr lang="en-GB" sz="3300" dirty="0">
                <a:latin typeface="Algerian" panose="04020705040A02060702" pitchFamily="82" charset="0"/>
              </a:rPr>
              <a:t>Strategies to overcome THE CHALLENGES IN THE FULL ADOPTION OF TECHNOLOGY AT THE LOCAL GOVTS (CONT’D)</a:t>
            </a:r>
            <a:r>
              <a:rPr lang="en-GB" sz="3600" dirty="0">
                <a:latin typeface="Algerian" panose="04020705040A02060702" pitchFamily="82" charset="0"/>
              </a:rPr>
              <a:t>.</a:t>
            </a:r>
            <a:endParaRPr lang="en-NG" dirty="0"/>
          </a:p>
        </p:txBody>
      </p:sp>
      <p:sp>
        <p:nvSpPr>
          <p:cNvPr id="3" name="Content Placeholder 2">
            <a:extLst>
              <a:ext uri="{FF2B5EF4-FFF2-40B4-BE49-F238E27FC236}">
                <a16:creationId xmlns:a16="http://schemas.microsoft.com/office/drawing/2014/main" id="{66C03AFB-CF35-8FC7-4CA8-80682EFFC76F}"/>
              </a:ext>
            </a:extLst>
          </p:cNvPr>
          <p:cNvSpPr>
            <a:spLocks noGrp="1"/>
          </p:cNvSpPr>
          <p:nvPr>
            <p:ph idx="1"/>
          </p:nvPr>
        </p:nvSpPr>
        <p:spPr>
          <a:xfrm>
            <a:off x="490330" y="2266123"/>
            <a:ext cx="11211340" cy="4591878"/>
          </a:xfrm>
        </p:spPr>
        <p:txBody>
          <a:bodyPr>
            <a:normAutofit lnSpcReduction="10000"/>
          </a:bodyPr>
          <a:lstStyle/>
          <a:p>
            <a:pPr>
              <a:lnSpc>
                <a:spcPct val="115000"/>
              </a:lnSpc>
              <a:spcAft>
                <a:spcPts val="1000"/>
              </a:spcAft>
            </a:pPr>
            <a:r>
              <a:rPr lang="en-US" sz="2500" b="1" dirty="0">
                <a:effectLst/>
                <a:latin typeface="Century Gothic" panose="020B0502020202020204" pitchFamily="34" charset="0"/>
                <a:ea typeface="SimSun" panose="02010600030101010101" pitchFamily="2" charset="-122"/>
                <a:cs typeface="Times New Roman" panose="02020603050405020304" pitchFamily="18" charset="0"/>
              </a:rPr>
              <a:t>Train the Trainers</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a:t>
            </a:r>
            <a:r>
              <a:rPr lang="en-GB" sz="2500" dirty="0">
                <a:latin typeface="Century Gothic" panose="020B0502020202020204" pitchFamily="34" charset="0"/>
                <a:ea typeface="SimSun" panose="02010600030101010101" pitchFamily="2" charset="-122"/>
                <a:cs typeface="Times New Roman" panose="02020603050405020304" pitchFamily="18" charset="0"/>
              </a:rPr>
              <a:t> </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Empower IT professionals </a:t>
            </a:r>
            <a:r>
              <a:rPr lang="en-US" sz="2500" dirty="0">
                <a:latin typeface="Century Gothic" panose="020B0502020202020204" pitchFamily="34" charset="0"/>
                <a:ea typeface="SimSun" panose="02010600030101010101" pitchFamily="2" charset="-122"/>
                <a:cs typeface="Times New Roman" panose="02020603050405020304" pitchFamily="18" charset="0"/>
              </a:rPr>
              <a:t>and other LG officials,</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with emerging IT skills for them to play a vital role in imparting requisite </a:t>
            </a:r>
            <a:r>
              <a:rPr lang="en-US" sz="2500" dirty="0">
                <a:latin typeface="Century Gothic" panose="020B0502020202020204" pitchFamily="34" charset="0"/>
                <a:ea typeface="SimSun" panose="02010600030101010101" pitchFamily="2" charset="-122"/>
                <a:cs typeface="Times New Roman" panose="02020603050405020304" pitchFamily="18" charset="0"/>
              </a:rPr>
              <a:t>knowledge and </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promote digital literacy, assisting with data collection, mining, analytics and providing technical support.</a:t>
            </a:r>
          </a:p>
          <a:p>
            <a:pPr>
              <a:lnSpc>
                <a:spcPct val="115000"/>
              </a:lnSpc>
              <a:spcAft>
                <a:spcPts val="1000"/>
              </a:spcAft>
            </a:pP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a:t>
            </a:r>
            <a:r>
              <a:rPr lang="en-US" sz="2500" b="1" dirty="0">
                <a:effectLst/>
                <a:latin typeface="Century Gothic" panose="020B0502020202020204" pitchFamily="34" charset="0"/>
                <a:ea typeface="SimSun" panose="02010600030101010101" pitchFamily="2" charset="-122"/>
                <a:cs typeface="Times New Roman" panose="02020603050405020304" pitchFamily="18" charset="0"/>
              </a:rPr>
              <a:t>Tailored Solutions for Accessibility</a:t>
            </a: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Develop user-friendly, localized, and culturally relevant digital tools and platforms that cater for diverse populations and language preferences.</a:t>
            </a:r>
            <a:endParaRPr lang="en-NG" sz="25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2500" dirty="0">
                <a:effectLst/>
                <a:latin typeface="Century Gothic" panose="020B0502020202020204" pitchFamily="34" charset="0"/>
                <a:ea typeface="SimSun" panose="02010600030101010101" pitchFamily="2" charset="-122"/>
                <a:cs typeface="Times New Roman" panose="02020603050405020304" pitchFamily="18" charset="0"/>
              </a:rPr>
              <a:t>   - Ensure that technology solutions are accessible to individuals with disabilities, taking into consideration their unique needs.</a:t>
            </a:r>
            <a:endParaRPr lang="en-NG" sz="2500" dirty="0">
              <a:effectLst/>
              <a:latin typeface="Century Gothic" panose="020B0502020202020204" pitchFamily="34" charset="0"/>
              <a:ea typeface="SimSun" panose="02010600030101010101" pitchFamily="2" charset="-122"/>
              <a:cs typeface="Times New Roman" panose="02020603050405020304" pitchFamily="18" charset="0"/>
            </a:endParaRPr>
          </a:p>
          <a:p>
            <a:endParaRPr lang="en-NG" dirty="0"/>
          </a:p>
        </p:txBody>
      </p:sp>
    </p:spTree>
    <p:extLst>
      <p:ext uri="{BB962C8B-B14F-4D97-AF65-F5344CB8AC3E}">
        <p14:creationId xmlns:p14="http://schemas.microsoft.com/office/powerpoint/2010/main" val="122921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BDDE-312E-95BF-19C9-DB8F5D033570}"/>
              </a:ext>
            </a:extLst>
          </p:cNvPr>
          <p:cNvSpPr>
            <a:spLocks noGrp="1"/>
          </p:cNvSpPr>
          <p:nvPr>
            <p:ph type="title"/>
          </p:nvPr>
        </p:nvSpPr>
        <p:spPr>
          <a:xfrm>
            <a:off x="556591" y="583095"/>
            <a:ext cx="9753599" cy="1205947"/>
          </a:xfrm>
        </p:spPr>
        <p:txBody>
          <a:bodyPr/>
          <a:lstStyle/>
          <a:p>
            <a:pPr algn="ctr"/>
            <a:r>
              <a:rPr lang="en-GB" sz="3300" dirty="0">
                <a:latin typeface="Algerian" panose="04020705040A02060702" pitchFamily="82" charset="0"/>
              </a:rPr>
              <a:t>Strategies to overcome THE CHALLENGES IN THE FULL ADOPTION OF TECHNOLOGY AT THE LOCAL GOVTS (CONT’D).</a:t>
            </a:r>
            <a:endParaRPr lang="en-NG" sz="3300" dirty="0"/>
          </a:p>
        </p:txBody>
      </p:sp>
      <p:sp>
        <p:nvSpPr>
          <p:cNvPr id="3" name="Content Placeholder 2">
            <a:extLst>
              <a:ext uri="{FF2B5EF4-FFF2-40B4-BE49-F238E27FC236}">
                <a16:creationId xmlns:a16="http://schemas.microsoft.com/office/drawing/2014/main" id="{E2E35716-2753-91BF-2C2D-B7DABE541D43}"/>
              </a:ext>
            </a:extLst>
          </p:cNvPr>
          <p:cNvSpPr>
            <a:spLocks noGrp="1"/>
          </p:cNvSpPr>
          <p:nvPr>
            <p:ph idx="1"/>
          </p:nvPr>
        </p:nvSpPr>
        <p:spPr>
          <a:xfrm>
            <a:off x="530087" y="2266122"/>
            <a:ext cx="11171583" cy="4591878"/>
          </a:xfrm>
        </p:spPr>
        <p:txBody>
          <a:bodyPr>
            <a:normAutofit/>
          </a:bodyPr>
          <a:lstStyle/>
          <a:p>
            <a:pPr>
              <a:lnSpc>
                <a:spcPct val="115000"/>
              </a:lnSpc>
              <a:spcAft>
                <a:spcPts val="1000"/>
              </a:spcAft>
            </a:pPr>
            <a:r>
              <a:rPr lang="en-US" sz="2000" b="1" dirty="0">
                <a:effectLst/>
                <a:latin typeface="Century Gothic" panose="020B0502020202020204" pitchFamily="34" charset="0"/>
                <a:ea typeface="SimSun" panose="02010600030101010101" pitchFamily="2" charset="-122"/>
                <a:cs typeface="Times New Roman" panose="02020603050405020304" pitchFamily="18" charset="0"/>
              </a:rPr>
              <a:t>Multi-Stakeholder Collaborations</a:t>
            </a:r>
            <a:r>
              <a:rPr lang="en-US" sz="2000" dirty="0">
                <a:effectLst/>
                <a:latin typeface="Century Gothic" panose="020B0502020202020204" pitchFamily="34" charset="0"/>
                <a:ea typeface="SimSun" panose="02010600030101010101" pitchFamily="2" charset="-122"/>
                <a:cs typeface="Times New Roman" panose="02020603050405020304" pitchFamily="18" charset="0"/>
              </a:rPr>
              <a:t>: Establish partnerships between government agencies, non-governmental organizations, academic institutions, and financial institutions to pool resources and expertise. These collaborative efforts can facilitate the design, implementation, and evaluation of technology-driven data collection projects.</a:t>
            </a:r>
          </a:p>
          <a:p>
            <a:pPr>
              <a:lnSpc>
                <a:spcPct val="115000"/>
              </a:lnSpc>
              <a:spcAft>
                <a:spcPts val="1000"/>
              </a:spcAft>
            </a:pPr>
            <a:r>
              <a:rPr lang="en-US" sz="2100" dirty="0">
                <a:effectLst/>
                <a:latin typeface="Century Gothic" panose="020B0502020202020204" pitchFamily="34" charset="0"/>
                <a:ea typeface="SimSun" panose="02010600030101010101" pitchFamily="2" charset="-122"/>
                <a:cs typeface="Times New Roman" panose="02020603050405020304" pitchFamily="18" charset="0"/>
              </a:rPr>
              <a:t> </a:t>
            </a:r>
            <a:r>
              <a:rPr lang="en-US" sz="2100" b="1" dirty="0">
                <a:effectLst/>
                <a:latin typeface="Century Gothic" panose="020B0502020202020204" pitchFamily="34" charset="0"/>
                <a:ea typeface="SimSun" panose="02010600030101010101" pitchFamily="2" charset="-122"/>
                <a:cs typeface="Times New Roman" panose="02020603050405020304" pitchFamily="18" charset="0"/>
              </a:rPr>
              <a:t>Sustainable Funding Models</a:t>
            </a:r>
            <a:r>
              <a:rPr lang="en-US" sz="2100" dirty="0">
                <a:effectLst/>
                <a:latin typeface="Century Gothic" panose="020B0502020202020204" pitchFamily="34" charset="0"/>
                <a:ea typeface="SimSun" panose="02010600030101010101" pitchFamily="2" charset="-122"/>
                <a:cs typeface="Times New Roman" panose="02020603050405020304" pitchFamily="18" charset="0"/>
              </a:rPr>
              <a:t>:</a:t>
            </a:r>
            <a:r>
              <a:rPr lang="en-GB" sz="2100" dirty="0">
                <a:latin typeface="Century Gothic" panose="020B0502020202020204" pitchFamily="34" charset="0"/>
                <a:ea typeface="SimSun" panose="02010600030101010101" pitchFamily="2" charset="-122"/>
                <a:cs typeface="Times New Roman" panose="02020603050405020304" pitchFamily="18" charset="0"/>
              </a:rPr>
              <a:t> </a:t>
            </a:r>
            <a:r>
              <a:rPr lang="en-US" sz="2100" dirty="0">
                <a:effectLst/>
                <a:latin typeface="Century Gothic" panose="020B0502020202020204" pitchFamily="34" charset="0"/>
                <a:ea typeface="SimSun" panose="02010600030101010101" pitchFamily="2" charset="-122"/>
                <a:cs typeface="Times New Roman" panose="02020603050405020304" pitchFamily="18" charset="0"/>
              </a:rPr>
              <a:t>Develop sustainable funding models that allocate resources for ongoing capacity-building, training, and technology maintenance.</a:t>
            </a:r>
            <a:endParaRPr lang="en-NG" sz="2100"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lnSpc>
                <a:spcPct val="115000"/>
              </a:lnSpc>
              <a:spcAft>
                <a:spcPts val="1000"/>
              </a:spcAft>
              <a:buNone/>
            </a:pPr>
            <a:r>
              <a:rPr lang="en-US" sz="2100" dirty="0">
                <a:effectLst/>
                <a:latin typeface="Century Gothic" panose="020B0502020202020204" pitchFamily="34" charset="0"/>
                <a:ea typeface="SimSun" panose="02010600030101010101" pitchFamily="2" charset="-122"/>
                <a:cs typeface="Times New Roman" panose="02020603050405020304" pitchFamily="18" charset="0"/>
              </a:rPr>
              <a:t>    - Seek grants, partnerships, </a:t>
            </a:r>
            <a:r>
              <a:rPr lang="en-US" sz="2100" dirty="0">
                <a:latin typeface="Century Gothic" panose="020B0502020202020204" pitchFamily="34" charset="0"/>
                <a:ea typeface="SimSun" panose="02010600030101010101" pitchFamily="2" charset="-122"/>
                <a:cs typeface="Times New Roman" panose="02020603050405020304" pitchFamily="18" charset="0"/>
              </a:rPr>
              <a:t>and</a:t>
            </a:r>
            <a:r>
              <a:rPr lang="en-US" sz="2100" dirty="0">
                <a:effectLst/>
                <a:latin typeface="Century Gothic" panose="020B0502020202020204" pitchFamily="34" charset="0"/>
                <a:ea typeface="SimSun" panose="02010600030101010101" pitchFamily="2" charset="-122"/>
                <a:cs typeface="Times New Roman" panose="02020603050405020304" pitchFamily="18" charset="0"/>
              </a:rPr>
              <a:t> allocate a yearly percentage of the Local Govt budget backed by law to support technology adoption and skill development.</a:t>
            </a:r>
            <a:endParaRPr lang="en-NG" sz="2100" dirty="0">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15000"/>
              </a:lnSpc>
              <a:spcAft>
                <a:spcPts val="1000"/>
              </a:spcAft>
            </a:pPr>
            <a:endParaRPr lang="en-NG" sz="2000" dirty="0">
              <a:effectLst/>
              <a:latin typeface="Century Gothic" panose="020B0502020202020204" pitchFamily="34" charset="0"/>
              <a:ea typeface="SimSun" panose="02010600030101010101" pitchFamily="2" charset="-122"/>
              <a:cs typeface="Times New Roman" panose="02020603050405020304" pitchFamily="18" charset="0"/>
            </a:endParaRPr>
          </a:p>
          <a:p>
            <a:endParaRPr lang="en-NG" dirty="0"/>
          </a:p>
        </p:txBody>
      </p:sp>
    </p:spTree>
    <p:extLst>
      <p:ext uri="{BB962C8B-B14F-4D97-AF65-F5344CB8AC3E}">
        <p14:creationId xmlns:p14="http://schemas.microsoft.com/office/powerpoint/2010/main" val="133490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57B0-8BD7-4F97-A780-D2F67786CE01}"/>
              </a:ext>
            </a:extLst>
          </p:cNvPr>
          <p:cNvSpPr>
            <a:spLocks noGrp="1"/>
          </p:cNvSpPr>
          <p:nvPr>
            <p:ph type="title"/>
          </p:nvPr>
        </p:nvSpPr>
        <p:spPr/>
        <p:txBody>
          <a:bodyPr/>
          <a:lstStyle/>
          <a:p>
            <a:pPr algn="ctr"/>
            <a:r>
              <a:rPr lang="en-GB" b="1" dirty="0"/>
              <a:t>CROSS ROAD:	Reliable Grassroots’ Data to the Rescue</a:t>
            </a:r>
            <a:endParaRPr lang="en-NG" b="1" dirty="0"/>
          </a:p>
        </p:txBody>
      </p:sp>
      <p:sp>
        <p:nvSpPr>
          <p:cNvPr id="3" name="Content Placeholder 2">
            <a:extLst>
              <a:ext uri="{FF2B5EF4-FFF2-40B4-BE49-F238E27FC236}">
                <a16:creationId xmlns:a16="http://schemas.microsoft.com/office/drawing/2014/main" id="{6E1C8CF8-BBD4-458A-83B1-9D36D7909CE0}"/>
              </a:ext>
            </a:extLst>
          </p:cNvPr>
          <p:cNvSpPr>
            <a:spLocks noGrp="1"/>
          </p:cNvSpPr>
          <p:nvPr>
            <p:ph idx="1"/>
          </p:nvPr>
        </p:nvSpPr>
        <p:spPr>
          <a:xfrm>
            <a:off x="497541" y="2388348"/>
            <a:ext cx="11107271" cy="3416300"/>
          </a:xfrm>
        </p:spPr>
        <p:txBody>
          <a:bodyPr>
            <a:noAutofit/>
          </a:bodyPr>
          <a:lstStyle/>
          <a:p>
            <a:r>
              <a:rPr lang="en-GB" sz="2400" b="1" dirty="0"/>
              <a:t>The Nation is at cross road, due to inadequate data and social register, palliative distribution to the poor and vulnerable population is perceived fraudulent, ineffective, looks unrealizable.</a:t>
            </a:r>
            <a:endParaRPr lang="en-NG" sz="2400" b="1" dirty="0"/>
          </a:p>
          <a:p>
            <a:r>
              <a:rPr lang="en-GB" sz="2400" b="1" dirty="0"/>
              <a:t>Imagine a scenario where </a:t>
            </a:r>
            <a:r>
              <a:rPr lang="en-GB" sz="2400" b="1" dirty="0">
                <a:solidFill>
                  <a:srgbClr val="FF0000"/>
                </a:solidFill>
              </a:rPr>
              <a:t>1 to 5 </a:t>
            </a:r>
            <a:r>
              <a:rPr lang="en-GB" sz="2400" b="1" dirty="0"/>
              <a:t>IT Data Registry (depending on the population density of the wards) are situated in wards and are linked to each States’ Data Centre which will directly feed National data centric MDAs like NIMC, NPC, NIS and even INEC via secured APIs. These mini centres in each ward will be manned by IT Professionals in LGAs and other relevant Staff. The Federal MDAs will only need to deploy relatively few staff at State Capitals or at the regional level for coordination.</a:t>
            </a:r>
            <a:endParaRPr lang="en-NG" sz="2400" b="1" dirty="0"/>
          </a:p>
        </p:txBody>
      </p:sp>
    </p:spTree>
    <p:extLst>
      <p:ext uri="{BB962C8B-B14F-4D97-AF65-F5344CB8AC3E}">
        <p14:creationId xmlns:p14="http://schemas.microsoft.com/office/powerpoint/2010/main" val="2829962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A92DA2E-C172-4AE7-AA61-72637AC58B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10235" y="1410629"/>
            <a:ext cx="7799294" cy="5191906"/>
          </a:xfrm>
          <a:prstGeom prst="rect">
            <a:avLst/>
          </a:prstGeom>
        </p:spPr>
      </p:pic>
      <p:sp>
        <p:nvSpPr>
          <p:cNvPr id="3" name="TextBox 2">
            <a:extLst>
              <a:ext uri="{FF2B5EF4-FFF2-40B4-BE49-F238E27FC236}">
                <a16:creationId xmlns:a16="http://schemas.microsoft.com/office/drawing/2014/main" id="{FA9049FE-5E2B-4D66-8021-762EF02CF041}"/>
              </a:ext>
            </a:extLst>
          </p:cNvPr>
          <p:cNvSpPr txBox="1"/>
          <p:nvPr/>
        </p:nvSpPr>
        <p:spPr>
          <a:xfrm>
            <a:off x="1492624" y="537882"/>
            <a:ext cx="6521823" cy="400110"/>
          </a:xfrm>
          <a:prstGeom prst="rect">
            <a:avLst/>
          </a:prstGeom>
          <a:noFill/>
        </p:spPr>
        <p:txBody>
          <a:bodyPr wrap="square" rtlCol="0">
            <a:spAutoFit/>
          </a:bodyPr>
          <a:lstStyle/>
          <a:p>
            <a:pPr algn="ctr"/>
            <a:r>
              <a:rPr lang="en-GB" sz="2000" b="1" dirty="0"/>
              <a:t>MOBILE DATA CENTRE</a:t>
            </a:r>
            <a:endParaRPr lang="en-NG" sz="2000" b="1" dirty="0"/>
          </a:p>
        </p:txBody>
      </p:sp>
    </p:spTree>
    <p:extLst>
      <p:ext uri="{BB962C8B-B14F-4D97-AF65-F5344CB8AC3E}">
        <p14:creationId xmlns:p14="http://schemas.microsoft.com/office/powerpoint/2010/main" val="144305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E29D1-CBD9-49F0-82AC-D2D151CA58DF}"/>
              </a:ext>
            </a:extLst>
          </p:cNvPr>
          <p:cNvSpPr txBox="1">
            <a:spLocks/>
          </p:cNvSpPr>
          <p:nvPr/>
        </p:nvSpPr>
        <p:spPr>
          <a:xfrm>
            <a:off x="470647" y="1062317"/>
            <a:ext cx="11241741" cy="273871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2000" indent="-252000">
              <a:spcBef>
                <a:spcPts val="600"/>
              </a:spcBef>
            </a:pPr>
            <a:r>
              <a:rPr lang="en-GB" sz="2400" b="1" dirty="0">
                <a:solidFill>
                  <a:srgbClr val="FF0000"/>
                </a:solidFill>
              </a:rPr>
              <a:t>Preamble</a:t>
            </a:r>
            <a:endParaRPr lang="en-NG" sz="2400" b="1" dirty="0">
              <a:solidFill>
                <a:srgbClr val="FF0000"/>
              </a:solidFill>
            </a:endParaRPr>
          </a:p>
          <a:p>
            <a:pPr marL="252000" indent="-252000">
              <a:spcBef>
                <a:spcPts val="600"/>
              </a:spcBef>
            </a:pPr>
            <a:r>
              <a:rPr lang="en-GB" sz="2400" b="1" dirty="0">
                <a:solidFill>
                  <a:srgbClr val="FF0000"/>
                </a:solidFill>
              </a:rPr>
              <a:t>Tiers Of Government</a:t>
            </a:r>
            <a:endParaRPr lang="en-NG" sz="2400" b="1" dirty="0">
              <a:solidFill>
                <a:srgbClr val="FF0000"/>
              </a:solidFill>
            </a:endParaRPr>
          </a:p>
          <a:p>
            <a:pPr marL="252000" indent="-252000">
              <a:spcBef>
                <a:spcPts val="600"/>
              </a:spcBef>
            </a:pPr>
            <a:r>
              <a:rPr lang="en-GB" sz="2400" b="1" dirty="0">
                <a:solidFill>
                  <a:srgbClr val="FF0000"/>
                </a:solidFill>
              </a:rPr>
              <a:t>Local Government As Key Source Of Data</a:t>
            </a:r>
          </a:p>
          <a:p>
            <a:pPr marL="252000" indent="-252000">
              <a:spcBef>
                <a:spcPts val="600"/>
              </a:spcBef>
            </a:pPr>
            <a:r>
              <a:rPr lang="en-GB" sz="2400" b="1" dirty="0">
                <a:solidFill>
                  <a:srgbClr val="FF0000"/>
                </a:solidFill>
              </a:rPr>
              <a:t>The Power Of Data</a:t>
            </a:r>
            <a:endParaRPr lang="en-NG" sz="2400" b="1" dirty="0">
              <a:solidFill>
                <a:srgbClr val="FF0000"/>
              </a:solidFill>
            </a:endParaRPr>
          </a:p>
          <a:p>
            <a:pPr marL="252000" indent="-252000">
              <a:spcBef>
                <a:spcPts val="600"/>
              </a:spcBef>
            </a:pPr>
            <a:r>
              <a:rPr lang="en-GB" sz="2400" b="1" dirty="0">
                <a:solidFill>
                  <a:srgbClr val="FF0000"/>
                </a:solidFill>
              </a:rPr>
              <a:t>Importance Of Reliable Data For Sustainable National Development</a:t>
            </a:r>
            <a:endParaRPr lang="en-NG" sz="2400" b="1" dirty="0">
              <a:solidFill>
                <a:srgbClr val="FF0000"/>
              </a:solidFill>
            </a:endParaRPr>
          </a:p>
          <a:p>
            <a:pPr marL="252000" indent="-252000">
              <a:spcBef>
                <a:spcPts val="600"/>
              </a:spcBef>
            </a:pPr>
            <a:r>
              <a:rPr lang="en-GB" sz="2400" b="1" dirty="0">
                <a:solidFill>
                  <a:srgbClr val="FF0000"/>
                </a:solidFill>
              </a:rPr>
              <a:t>Data Collection Activities Conducted By The Local Governments</a:t>
            </a:r>
            <a:endParaRPr lang="en-NG" sz="2400" b="1" dirty="0">
              <a:solidFill>
                <a:srgbClr val="FF0000"/>
              </a:solidFill>
            </a:endParaRPr>
          </a:p>
          <a:p>
            <a:pPr marL="252000" indent="-252000">
              <a:spcBef>
                <a:spcPts val="600"/>
              </a:spcBef>
            </a:pPr>
            <a:r>
              <a:rPr lang="en-GB" sz="2400" b="1" dirty="0">
                <a:solidFill>
                  <a:srgbClr val="FF0000"/>
                </a:solidFill>
              </a:rPr>
              <a:t>Limitations And Inefficiencies Of Traditional Data Collection.</a:t>
            </a:r>
            <a:endParaRPr lang="en-NG" sz="2400" b="1" dirty="0">
              <a:solidFill>
                <a:srgbClr val="FF0000"/>
              </a:solidFill>
            </a:endParaRPr>
          </a:p>
          <a:p>
            <a:pPr marL="252000" indent="-252000">
              <a:spcBef>
                <a:spcPts val="600"/>
              </a:spcBef>
            </a:pPr>
            <a:r>
              <a:rPr lang="en-GB" sz="2400" b="1" dirty="0">
                <a:solidFill>
                  <a:srgbClr val="FF0000"/>
                </a:solidFill>
              </a:rPr>
              <a:t>How Technology Can Revolutionize Data Collection And Analytics</a:t>
            </a:r>
            <a:endParaRPr lang="en-NG" sz="2400" b="1" dirty="0">
              <a:solidFill>
                <a:srgbClr val="FF0000"/>
              </a:solidFill>
            </a:endParaRPr>
          </a:p>
          <a:p>
            <a:pPr marL="252000" indent="-252000">
              <a:spcBef>
                <a:spcPts val="600"/>
              </a:spcBef>
            </a:pPr>
            <a:r>
              <a:rPr lang="en-GB" sz="2400" b="1" dirty="0">
                <a:solidFill>
                  <a:srgbClr val="FF0000"/>
                </a:solidFill>
              </a:rPr>
              <a:t>Challenges In The Adoption Of Technology At The Local Govts Level</a:t>
            </a:r>
            <a:endParaRPr lang="en-NG" sz="2400" b="1" dirty="0">
              <a:solidFill>
                <a:srgbClr val="FF0000"/>
              </a:solidFill>
            </a:endParaRPr>
          </a:p>
          <a:p>
            <a:pPr marL="252000" indent="-252000">
              <a:spcBef>
                <a:spcPts val="600"/>
              </a:spcBef>
            </a:pPr>
            <a:r>
              <a:rPr lang="en-GB" sz="2400" b="1" dirty="0">
                <a:solidFill>
                  <a:srgbClr val="FF0000"/>
                </a:solidFill>
              </a:rPr>
              <a:t>Strategies To Overcome The Challenges In The Full Adoption Of Technology At The Local Govts</a:t>
            </a:r>
          </a:p>
          <a:p>
            <a:pPr marL="252000" indent="-252000">
              <a:spcBef>
                <a:spcPts val="600"/>
              </a:spcBef>
            </a:pPr>
            <a:r>
              <a:rPr lang="en-GB" sz="2400" b="1" dirty="0">
                <a:solidFill>
                  <a:srgbClr val="FF0000"/>
                </a:solidFill>
              </a:rPr>
              <a:t>Cross road</a:t>
            </a:r>
            <a:endParaRPr lang="en-NG" sz="2400" b="1" dirty="0">
              <a:solidFill>
                <a:srgbClr val="FF0000"/>
              </a:solidFill>
            </a:endParaRPr>
          </a:p>
          <a:p>
            <a:pPr marL="252000" indent="-252000">
              <a:spcBef>
                <a:spcPts val="600"/>
              </a:spcBef>
            </a:pPr>
            <a:r>
              <a:rPr lang="en-GB" sz="2400" b="1" dirty="0">
                <a:solidFill>
                  <a:srgbClr val="FF0000"/>
                </a:solidFill>
              </a:rPr>
              <a:t>Conclusion</a:t>
            </a:r>
            <a:endParaRPr lang="en-NG" sz="2400" b="1" dirty="0">
              <a:solidFill>
                <a:srgbClr val="FF0000"/>
              </a:solidFill>
            </a:endParaRPr>
          </a:p>
          <a:p>
            <a:pPr marL="252000" indent="-252000">
              <a:spcBef>
                <a:spcPts val="600"/>
              </a:spcBef>
            </a:pPr>
            <a:endParaRPr lang="en-NG" sz="2400" b="1" dirty="0">
              <a:solidFill>
                <a:srgbClr val="FF0000"/>
              </a:solidFill>
            </a:endParaRPr>
          </a:p>
        </p:txBody>
      </p:sp>
      <p:sp>
        <p:nvSpPr>
          <p:cNvPr id="3" name="TextBox 2">
            <a:extLst>
              <a:ext uri="{FF2B5EF4-FFF2-40B4-BE49-F238E27FC236}">
                <a16:creationId xmlns:a16="http://schemas.microsoft.com/office/drawing/2014/main" id="{327614AA-499F-4AE5-B2BE-ACFAF2200D2B}"/>
              </a:ext>
            </a:extLst>
          </p:cNvPr>
          <p:cNvSpPr txBox="1"/>
          <p:nvPr/>
        </p:nvSpPr>
        <p:spPr>
          <a:xfrm>
            <a:off x="1021976" y="645459"/>
            <a:ext cx="8041342" cy="461665"/>
          </a:xfrm>
          <a:prstGeom prst="rect">
            <a:avLst/>
          </a:prstGeom>
          <a:noFill/>
        </p:spPr>
        <p:txBody>
          <a:bodyPr wrap="square" rtlCol="0">
            <a:spAutoFit/>
          </a:bodyPr>
          <a:lstStyle/>
          <a:p>
            <a:pPr algn="ctr"/>
            <a:r>
              <a:rPr lang="en-GB" sz="2400" b="1" dirty="0">
                <a:solidFill>
                  <a:schemeClr val="accent6">
                    <a:lumMod val="75000"/>
                  </a:schemeClr>
                </a:solidFill>
              </a:rPr>
              <a:t>OUTLINE</a:t>
            </a:r>
            <a:endParaRPr lang="en-NG" sz="2400" b="1" dirty="0">
              <a:solidFill>
                <a:schemeClr val="accent6">
                  <a:lumMod val="75000"/>
                </a:schemeClr>
              </a:solidFill>
            </a:endParaRPr>
          </a:p>
        </p:txBody>
      </p:sp>
    </p:spTree>
    <p:extLst>
      <p:ext uri="{BB962C8B-B14F-4D97-AF65-F5344CB8AC3E}">
        <p14:creationId xmlns:p14="http://schemas.microsoft.com/office/powerpoint/2010/main" val="186870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down)">
                                      <p:cBhvr>
                                        <p:cTn id="55" dur="580">
                                          <p:stCondLst>
                                            <p:cond delay="0"/>
                                          </p:stCondLst>
                                        </p:cTn>
                                        <p:tgtEl>
                                          <p:spTgt spid="2">
                                            <p:txEl>
                                              <p:pRg st="3" end="3"/>
                                            </p:txEl>
                                          </p:spTgt>
                                        </p:tgtEl>
                                      </p:cBhvr>
                                    </p:animEffect>
                                    <p:anim calcmode="lin" valueType="num">
                                      <p:cBhvr>
                                        <p:cTn id="5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3" end="3"/>
                                            </p:txEl>
                                          </p:spTgt>
                                        </p:tgtEl>
                                      </p:cBhvr>
                                      <p:to x="100000" y="60000"/>
                                    </p:animScale>
                                    <p:animScale>
                                      <p:cBhvr>
                                        <p:cTn id="62" dur="166" decel="50000">
                                          <p:stCondLst>
                                            <p:cond delay="676"/>
                                          </p:stCondLst>
                                        </p:cTn>
                                        <p:tgtEl>
                                          <p:spTgt spid="2">
                                            <p:txEl>
                                              <p:pRg st="3" end="3"/>
                                            </p:txEl>
                                          </p:spTgt>
                                        </p:tgtEl>
                                      </p:cBhvr>
                                      <p:to x="100000" y="100000"/>
                                    </p:animScale>
                                    <p:animScale>
                                      <p:cBhvr>
                                        <p:cTn id="63" dur="26">
                                          <p:stCondLst>
                                            <p:cond delay="1312"/>
                                          </p:stCondLst>
                                        </p:cTn>
                                        <p:tgtEl>
                                          <p:spTgt spid="2">
                                            <p:txEl>
                                              <p:pRg st="3" end="3"/>
                                            </p:txEl>
                                          </p:spTgt>
                                        </p:tgtEl>
                                      </p:cBhvr>
                                      <p:to x="100000" y="80000"/>
                                    </p:animScale>
                                    <p:animScale>
                                      <p:cBhvr>
                                        <p:cTn id="64" dur="166" decel="50000">
                                          <p:stCondLst>
                                            <p:cond delay="1338"/>
                                          </p:stCondLst>
                                        </p:cTn>
                                        <p:tgtEl>
                                          <p:spTgt spid="2">
                                            <p:txEl>
                                              <p:pRg st="3" end="3"/>
                                            </p:txEl>
                                          </p:spTgt>
                                        </p:tgtEl>
                                      </p:cBhvr>
                                      <p:to x="100000" y="100000"/>
                                    </p:animScale>
                                    <p:animScale>
                                      <p:cBhvr>
                                        <p:cTn id="65" dur="26">
                                          <p:stCondLst>
                                            <p:cond delay="1642"/>
                                          </p:stCondLst>
                                        </p:cTn>
                                        <p:tgtEl>
                                          <p:spTgt spid="2">
                                            <p:txEl>
                                              <p:pRg st="3" end="3"/>
                                            </p:txEl>
                                          </p:spTgt>
                                        </p:tgtEl>
                                      </p:cBhvr>
                                      <p:to x="100000" y="90000"/>
                                    </p:animScale>
                                    <p:animScale>
                                      <p:cBhvr>
                                        <p:cTn id="66" dur="166" decel="50000">
                                          <p:stCondLst>
                                            <p:cond delay="1668"/>
                                          </p:stCondLst>
                                        </p:cTn>
                                        <p:tgtEl>
                                          <p:spTgt spid="2">
                                            <p:txEl>
                                              <p:pRg st="3" end="3"/>
                                            </p:txEl>
                                          </p:spTgt>
                                        </p:tgtEl>
                                      </p:cBhvr>
                                      <p:to x="100000" y="100000"/>
                                    </p:animScale>
                                    <p:animScale>
                                      <p:cBhvr>
                                        <p:cTn id="67" dur="26">
                                          <p:stCondLst>
                                            <p:cond delay="1808"/>
                                          </p:stCondLst>
                                        </p:cTn>
                                        <p:tgtEl>
                                          <p:spTgt spid="2">
                                            <p:txEl>
                                              <p:pRg st="3" end="3"/>
                                            </p:txEl>
                                          </p:spTgt>
                                        </p:tgtEl>
                                      </p:cBhvr>
                                      <p:to x="100000" y="95000"/>
                                    </p:animScale>
                                    <p:animScale>
                                      <p:cBhvr>
                                        <p:cTn id="68" dur="166" decel="50000">
                                          <p:stCondLst>
                                            <p:cond delay="1834"/>
                                          </p:stCondLst>
                                        </p:cTn>
                                        <p:tgtEl>
                                          <p:spTgt spid="2">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wipe(down)">
                                      <p:cBhvr>
                                        <p:cTn id="71" dur="580">
                                          <p:stCondLst>
                                            <p:cond delay="0"/>
                                          </p:stCondLst>
                                        </p:cTn>
                                        <p:tgtEl>
                                          <p:spTgt spid="2">
                                            <p:txEl>
                                              <p:pRg st="4" end="4"/>
                                            </p:txEl>
                                          </p:spTgt>
                                        </p:tgtEl>
                                      </p:cBhvr>
                                    </p:animEffect>
                                    <p:anim calcmode="lin" valueType="num">
                                      <p:cBhvr>
                                        <p:cTn id="7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4" end="4"/>
                                            </p:txEl>
                                          </p:spTgt>
                                        </p:tgtEl>
                                      </p:cBhvr>
                                      <p:to x="100000" y="60000"/>
                                    </p:animScale>
                                    <p:animScale>
                                      <p:cBhvr>
                                        <p:cTn id="78" dur="166" decel="50000">
                                          <p:stCondLst>
                                            <p:cond delay="676"/>
                                          </p:stCondLst>
                                        </p:cTn>
                                        <p:tgtEl>
                                          <p:spTgt spid="2">
                                            <p:txEl>
                                              <p:pRg st="4" end="4"/>
                                            </p:txEl>
                                          </p:spTgt>
                                        </p:tgtEl>
                                      </p:cBhvr>
                                      <p:to x="100000" y="100000"/>
                                    </p:animScale>
                                    <p:animScale>
                                      <p:cBhvr>
                                        <p:cTn id="79" dur="26">
                                          <p:stCondLst>
                                            <p:cond delay="1312"/>
                                          </p:stCondLst>
                                        </p:cTn>
                                        <p:tgtEl>
                                          <p:spTgt spid="2">
                                            <p:txEl>
                                              <p:pRg st="4" end="4"/>
                                            </p:txEl>
                                          </p:spTgt>
                                        </p:tgtEl>
                                      </p:cBhvr>
                                      <p:to x="100000" y="80000"/>
                                    </p:animScale>
                                    <p:animScale>
                                      <p:cBhvr>
                                        <p:cTn id="80" dur="166" decel="50000">
                                          <p:stCondLst>
                                            <p:cond delay="1338"/>
                                          </p:stCondLst>
                                        </p:cTn>
                                        <p:tgtEl>
                                          <p:spTgt spid="2">
                                            <p:txEl>
                                              <p:pRg st="4" end="4"/>
                                            </p:txEl>
                                          </p:spTgt>
                                        </p:tgtEl>
                                      </p:cBhvr>
                                      <p:to x="100000" y="100000"/>
                                    </p:animScale>
                                    <p:animScale>
                                      <p:cBhvr>
                                        <p:cTn id="81" dur="26">
                                          <p:stCondLst>
                                            <p:cond delay="1642"/>
                                          </p:stCondLst>
                                        </p:cTn>
                                        <p:tgtEl>
                                          <p:spTgt spid="2">
                                            <p:txEl>
                                              <p:pRg st="4" end="4"/>
                                            </p:txEl>
                                          </p:spTgt>
                                        </p:tgtEl>
                                      </p:cBhvr>
                                      <p:to x="100000" y="90000"/>
                                    </p:animScale>
                                    <p:animScale>
                                      <p:cBhvr>
                                        <p:cTn id="82" dur="166" decel="50000">
                                          <p:stCondLst>
                                            <p:cond delay="1668"/>
                                          </p:stCondLst>
                                        </p:cTn>
                                        <p:tgtEl>
                                          <p:spTgt spid="2">
                                            <p:txEl>
                                              <p:pRg st="4" end="4"/>
                                            </p:txEl>
                                          </p:spTgt>
                                        </p:tgtEl>
                                      </p:cBhvr>
                                      <p:to x="100000" y="100000"/>
                                    </p:animScale>
                                    <p:animScale>
                                      <p:cBhvr>
                                        <p:cTn id="83" dur="26">
                                          <p:stCondLst>
                                            <p:cond delay="1808"/>
                                          </p:stCondLst>
                                        </p:cTn>
                                        <p:tgtEl>
                                          <p:spTgt spid="2">
                                            <p:txEl>
                                              <p:pRg st="4" end="4"/>
                                            </p:txEl>
                                          </p:spTgt>
                                        </p:tgtEl>
                                      </p:cBhvr>
                                      <p:to x="100000" y="95000"/>
                                    </p:animScale>
                                    <p:animScale>
                                      <p:cBhvr>
                                        <p:cTn id="84" dur="166" decel="50000">
                                          <p:stCondLst>
                                            <p:cond delay="1834"/>
                                          </p:stCondLst>
                                        </p:cTn>
                                        <p:tgtEl>
                                          <p:spTgt spid="2">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down)">
                                      <p:cBhvr>
                                        <p:cTn id="87" dur="580">
                                          <p:stCondLst>
                                            <p:cond delay="0"/>
                                          </p:stCondLst>
                                        </p:cTn>
                                        <p:tgtEl>
                                          <p:spTgt spid="2">
                                            <p:txEl>
                                              <p:pRg st="5" end="5"/>
                                            </p:txEl>
                                          </p:spTgt>
                                        </p:tgtEl>
                                      </p:cBhvr>
                                    </p:animEffect>
                                    <p:anim calcmode="lin" valueType="num">
                                      <p:cBhvr>
                                        <p:cTn id="8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xEl>
                                              <p:pRg st="5" end="5"/>
                                            </p:txEl>
                                          </p:spTgt>
                                        </p:tgtEl>
                                      </p:cBhvr>
                                      <p:to x="100000" y="60000"/>
                                    </p:animScale>
                                    <p:animScale>
                                      <p:cBhvr>
                                        <p:cTn id="94" dur="166" decel="50000">
                                          <p:stCondLst>
                                            <p:cond delay="676"/>
                                          </p:stCondLst>
                                        </p:cTn>
                                        <p:tgtEl>
                                          <p:spTgt spid="2">
                                            <p:txEl>
                                              <p:pRg st="5" end="5"/>
                                            </p:txEl>
                                          </p:spTgt>
                                        </p:tgtEl>
                                      </p:cBhvr>
                                      <p:to x="100000" y="100000"/>
                                    </p:animScale>
                                    <p:animScale>
                                      <p:cBhvr>
                                        <p:cTn id="95" dur="26">
                                          <p:stCondLst>
                                            <p:cond delay="1312"/>
                                          </p:stCondLst>
                                        </p:cTn>
                                        <p:tgtEl>
                                          <p:spTgt spid="2">
                                            <p:txEl>
                                              <p:pRg st="5" end="5"/>
                                            </p:txEl>
                                          </p:spTgt>
                                        </p:tgtEl>
                                      </p:cBhvr>
                                      <p:to x="100000" y="80000"/>
                                    </p:animScale>
                                    <p:animScale>
                                      <p:cBhvr>
                                        <p:cTn id="96" dur="166" decel="50000">
                                          <p:stCondLst>
                                            <p:cond delay="1338"/>
                                          </p:stCondLst>
                                        </p:cTn>
                                        <p:tgtEl>
                                          <p:spTgt spid="2">
                                            <p:txEl>
                                              <p:pRg st="5" end="5"/>
                                            </p:txEl>
                                          </p:spTgt>
                                        </p:tgtEl>
                                      </p:cBhvr>
                                      <p:to x="100000" y="100000"/>
                                    </p:animScale>
                                    <p:animScale>
                                      <p:cBhvr>
                                        <p:cTn id="97" dur="26">
                                          <p:stCondLst>
                                            <p:cond delay="1642"/>
                                          </p:stCondLst>
                                        </p:cTn>
                                        <p:tgtEl>
                                          <p:spTgt spid="2">
                                            <p:txEl>
                                              <p:pRg st="5" end="5"/>
                                            </p:txEl>
                                          </p:spTgt>
                                        </p:tgtEl>
                                      </p:cBhvr>
                                      <p:to x="100000" y="90000"/>
                                    </p:animScale>
                                    <p:animScale>
                                      <p:cBhvr>
                                        <p:cTn id="98" dur="166" decel="50000">
                                          <p:stCondLst>
                                            <p:cond delay="1668"/>
                                          </p:stCondLst>
                                        </p:cTn>
                                        <p:tgtEl>
                                          <p:spTgt spid="2">
                                            <p:txEl>
                                              <p:pRg st="5" end="5"/>
                                            </p:txEl>
                                          </p:spTgt>
                                        </p:tgtEl>
                                      </p:cBhvr>
                                      <p:to x="100000" y="100000"/>
                                    </p:animScale>
                                    <p:animScale>
                                      <p:cBhvr>
                                        <p:cTn id="99" dur="26">
                                          <p:stCondLst>
                                            <p:cond delay="1808"/>
                                          </p:stCondLst>
                                        </p:cTn>
                                        <p:tgtEl>
                                          <p:spTgt spid="2">
                                            <p:txEl>
                                              <p:pRg st="5" end="5"/>
                                            </p:txEl>
                                          </p:spTgt>
                                        </p:tgtEl>
                                      </p:cBhvr>
                                      <p:to x="100000" y="95000"/>
                                    </p:animScale>
                                    <p:animScale>
                                      <p:cBhvr>
                                        <p:cTn id="100" dur="166" decel="50000">
                                          <p:stCondLst>
                                            <p:cond delay="1834"/>
                                          </p:stCondLst>
                                        </p:cTn>
                                        <p:tgtEl>
                                          <p:spTgt spid="2">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down)">
                                      <p:cBhvr>
                                        <p:cTn id="103" dur="580">
                                          <p:stCondLst>
                                            <p:cond delay="0"/>
                                          </p:stCondLst>
                                        </p:cTn>
                                        <p:tgtEl>
                                          <p:spTgt spid="2">
                                            <p:txEl>
                                              <p:pRg st="6" end="6"/>
                                            </p:txEl>
                                          </p:spTgt>
                                        </p:tgtEl>
                                      </p:cBhvr>
                                    </p:animEffect>
                                    <p:anim calcmode="lin" valueType="num">
                                      <p:cBhvr>
                                        <p:cTn id="10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xEl>
                                              <p:pRg st="6" end="6"/>
                                            </p:txEl>
                                          </p:spTgt>
                                        </p:tgtEl>
                                      </p:cBhvr>
                                      <p:to x="100000" y="60000"/>
                                    </p:animScale>
                                    <p:animScale>
                                      <p:cBhvr>
                                        <p:cTn id="110" dur="166" decel="50000">
                                          <p:stCondLst>
                                            <p:cond delay="676"/>
                                          </p:stCondLst>
                                        </p:cTn>
                                        <p:tgtEl>
                                          <p:spTgt spid="2">
                                            <p:txEl>
                                              <p:pRg st="6" end="6"/>
                                            </p:txEl>
                                          </p:spTgt>
                                        </p:tgtEl>
                                      </p:cBhvr>
                                      <p:to x="100000" y="100000"/>
                                    </p:animScale>
                                    <p:animScale>
                                      <p:cBhvr>
                                        <p:cTn id="111" dur="26">
                                          <p:stCondLst>
                                            <p:cond delay="1312"/>
                                          </p:stCondLst>
                                        </p:cTn>
                                        <p:tgtEl>
                                          <p:spTgt spid="2">
                                            <p:txEl>
                                              <p:pRg st="6" end="6"/>
                                            </p:txEl>
                                          </p:spTgt>
                                        </p:tgtEl>
                                      </p:cBhvr>
                                      <p:to x="100000" y="80000"/>
                                    </p:animScale>
                                    <p:animScale>
                                      <p:cBhvr>
                                        <p:cTn id="112" dur="166" decel="50000">
                                          <p:stCondLst>
                                            <p:cond delay="1338"/>
                                          </p:stCondLst>
                                        </p:cTn>
                                        <p:tgtEl>
                                          <p:spTgt spid="2">
                                            <p:txEl>
                                              <p:pRg st="6" end="6"/>
                                            </p:txEl>
                                          </p:spTgt>
                                        </p:tgtEl>
                                      </p:cBhvr>
                                      <p:to x="100000" y="100000"/>
                                    </p:animScale>
                                    <p:animScale>
                                      <p:cBhvr>
                                        <p:cTn id="113" dur="26">
                                          <p:stCondLst>
                                            <p:cond delay="1642"/>
                                          </p:stCondLst>
                                        </p:cTn>
                                        <p:tgtEl>
                                          <p:spTgt spid="2">
                                            <p:txEl>
                                              <p:pRg st="6" end="6"/>
                                            </p:txEl>
                                          </p:spTgt>
                                        </p:tgtEl>
                                      </p:cBhvr>
                                      <p:to x="100000" y="90000"/>
                                    </p:animScale>
                                    <p:animScale>
                                      <p:cBhvr>
                                        <p:cTn id="114" dur="166" decel="50000">
                                          <p:stCondLst>
                                            <p:cond delay="1668"/>
                                          </p:stCondLst>
                                        </p:cTn>
                                        <p:tgtEl>
                                          <p:spTgt spid="2">
                                            <p:txEl>
                                              <p:pRg st="6" end="6"/>
                                            </p:txEl>
                                          </p:spTgt>
                                        </p:tgtEl>
                                      </p:cBhvr>
                                      <p:to x="100000" y="100000"/>
                                    </p:animScale>
                                    <p:animScale>
                                      <p:cBhvr>
                                        <p:cTn id="115" dur="26">
                                          <p:stCondLst>
                                            <p:cond delay="1808"/>
                                          </p:stCondLst>
                                        </p:cTn>
                                        <p:tgtEl>
                                          <p:spTgt spid="2">
                                            <p:txEl>
                                              <p:pRg st="6" end="6"/>
                                            </p:txEl>
                                          </p:spTgt>
                                        </p:tgtEl>
                                      </p:cBhvr>
                                      <p:to x="100000" y="95000"/>
                                    </p:animScale>
                                    <p:animScale>
                                      <p:cBhvr>
                                        <p:cTn id="116" dur="166" decel="50000">
                                          <p:stCondLst>
                                            <p:cond delay="1834"/>
                                          </p:stCondLst>
                                        </p:cTn>
                                        <p:tgtEl>
                                          <p:spTgt spid="2">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
                                            <p:txEl>
                                              <p:pRg st="7" end="7"/>
                                            </p:txEl>
                                          </p:spTgt>
                                        </p:tgtEl>
                                        <p:attrNameLst>
                                          <p:attrName>style.visibility</p:attrName>
                                        </p:attrNameLst>
                                      </p:cBhvr>
                                      <p:to>
                                        <p:strVal val="visible"/>
                                      </p:to>
                                    </p:set>
                                    <p:animEffect transition="in" filter="wipe(down)">
                                      <p:cBhvr>
                                        <p:cTn id="119" dur="580">
                                          <p:stCondLst>
                                            <p:cond delay="0"/>
                                          </p:stCondLst>
                                        </p:cTn>
                                        <p:tgtEl>
                                          <p:spTgt spid="2">
                                            <p:txEl>
                                              <p:pRg st="7" end="7"/>
                                            </p:txEl>
                                          </p:spTgt>
                                        </p:tgtEl>
                                      </p:cBhvr>
                                    </p:animEffect>
                                    <p:anim calcmode="lin" valueType="num">
                                      <p:cBhvr>
                                        <p:cTn id="120"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2">
                                            <p:txEl>
                                              <p:pRg st="7" end="7"/>
                                            </p:txEl>
                                          </p:spTgt>
                                        </p:tgtEl>
                                      </p:cBhvr>
                                      <p:to x="100000" y="60000"/>
                                    </p:animScale>
                                    <p:animScale>
                                      <p:cBhvr>
                                        <p:cTn id="126" dur="166" decel="50000">
                                          <p:stCondLst>
                                            <p:cond delay="676"/>
                                          </p:stCondLst>
                                        </p:cTn>
                                        <p:tgtEl>
                                          <p:spTgt spid="2">
                                            <p:txEl>
                                              <p:pRg st="7" end="7"/>
                                            </p:txEl>
                                          </p:spTgt>
                                        </p:tgtEl>
                                      </p:cBhvr>
                                      <p:to x="100000" y="100000"/>
                                    </p:animScale>
                                    <p:animScale>
                                      <p:cBhvr>
                                        <p:cTn id="127" dur="26">
                                          <p:stCondLst>
                                            <p:cond delay="1312"/>
                                          </p:stCondLst>
                                        </p:cTn>
                                        <p:tgtEl>
                                          <p:spTgt spid="2">
                                            <p:txEl>
                                              <p:pRg st="7" end="7"/>
                                            </p:txEl>
                                          </p:spTgt>
                                        </p:tgtEl>
                                      </p:cBhvr>
                                      <p:to x="100000" y="80000"/>
                                    </p:animScale>
                                    <p:animScale>
                                      <p:cBhvr>
                                        <p:cTn id="128" dur="166" decel="50000">
                                          <p:stCondLst>
                                            <p:cond delay="1338"/>
                                          </p:stCondLst>
                                        </p:cTn>
                                        <p:tgtEl>
                                          <p:spTgt spid="2">
                                            <p:txEl>
                                              <p:pRg st="7" end="7"/>
                                            </p:txEl>
                                          </p:spTgt>
                                        </p:tgtEl>
                                      </p:cBhvr>
                                      <p:to x="100000" y="100000"/>
                                    </p:animScale>
                                    <p:animScale>
                                      <p:cBhvr>
                                        <p:cTn id="129" dur="26">
                                          <p:stCondLst>
                                            <p:cond delay="1642"/>
                                          </p:stCondLst>
                                        </p:cTn>
                                        <p:tgtEl>
                                          <p:spTgt spid="2">
                                            <p:txEl>
                                              <p:pRg st="7" end="7"/>
                                            </p:txEl>
                                          </p:spTgt>
                                        </p:tgtEl>
                                      </p:cBhvr>
                                      <p:to x="100000" y="90000"/>
                                    </p:animScale>
                                    <p:animScale>
                                      <p:cBhvr>
                                        <p:cTn id="130" dur="166" decel="50000">
                                          <p:stCondLst>
                                            <p:cond delay="1668"/>
                                          </p:stCondLst>
                                        </p:cTn>
                                        <p:tgtEl>
                                          <p:spTgt spid="2">
                                            <p:txEl>
                                              <p:pRg st="7" end="7"/>
                                            </p:txEl>
                                          </p:spTgt>
                                        </p:tgtEl>
                                      </p:cBhvr>
                                      <p:to x="100000" y="100000"/>
                                    </p:animScale>
                                    <p:animScale>
                                      <p:cBhvr>
                                        <p:cTn id="131" dur="26">
                                          <p:stCondLst>
                                            <p:cond delay="1808"/>
                                          </p:stCondLst>
                                        </p:cTn>
                                        <p:tgtEl>
                                          <p:spTgt spid="2">
                                            <p:txEl>
                                              <p:pRg st="7" end="7"/>
                                            </p:txEl>
                                          </p:spTgt>
                                        </p:tgtEl>
                                      </p:cBhvr>
                                      <p:to x="100000" y="95000"/>
                                    </p:animScale>
                                    <p:animScale>
                                      <p:cBhvr>
                                        <p:cTn id="132" dur="166" decel="50000">
                                          <p:stCondLst>
                                            <p:cond delay="1834"/>
                                          </p:stCondLst>
                                        </p:cTn>
                                        <p:tgtEl>
                                          <p:spTgt spid="2">
                                            <p:txEl>
                                              <p:pRg st="7" end="7"/>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
                                            <p:txEl>
                                              <p:pRg st="8" end="8"/>
                                            </p:txEl>
                                          </p:spTgt>
                                        </p:tgtEl>
                                        <p:attrNameLst>
                                          <p:attrName>style.visibility</p:attrName>
                                        </p:attrNameLst>
                                      </p:cBhvr>
                                      <p:to>
                                        <p:strVal val="visible"/>
                                      </p:to>
                                    </p:set>
                                    <p:animEffect transition="in" filter="wipe(down)">
                                      <p:cBhvr>
                                        <p:cTn id="135" dur="580">
                                          <p:stCondLst>
                                            <p:cond delay="0"/>
                                          </p:stCondLst>
                                        </p:cTn>
                                        <p:tgtEl>
                                          <p:spTgt spid="2">
                                            <p:txEl>
                                              <p:pRg st="8" end="8"/>
                                            </p:txEl>
                                          </p:spTgt>
                                        </p:tgtEl>
                                      </p:cBhvr>
                                    </p:animEffect>
                                    <p:anim calcmode="lin" valueType="num">
                                      <p:cBhvr>
                                        <p:cTn id="136"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2">
                                            <p:txEl>
                                              <p:pRg st="8" end="8"/>
                                            </p:txEl>
                                          </p:spTgt>
                                        </p:tgtEl>
                                      </p:cBhvr>
                                      <p:to x="100000" y="60000"/>
                                    </p:animScale>
                                    <p:animScale>
                                      <p:cBhvr>
                                        <p:cTn id="142" dur="166" decel="50000">
                                          <p:stCondLst>
                                            <p:cond delay="676"/>
                                          </p:stCondLst>
                                        </p:cTn>
                                        <p:tgtEl>
                                          <p:spTgt spid="2">
                                            <p:txEl>
                                              <p:pRg st="8" end="8"/>
                                            </p:txEl>
                                          </p:spTgt>
                                        </p:tgtEl>
                                      </p:cBhvr>
                                      <p:to x="100000" y="100000"/>
                                    </p:animScale>
                                    <p:animScale>
                                      <p:cBhvr>
                                        <p:cTn id="143" dur="26">
                                          <p:stCondLst>
                                            <p:cond delay="1312"/>
                                          </p:stCondLst>
                                        </p:cTn>
                                        <p:tgtEl>
                                          <p:spTgt spid="2">
                                            <p:txEl>
                                              <p:pRg st="8" end="8"/>
                                            </p:txEl>
                                          </p:spTgt>
                                        </p:tgtEl>
                                      </p:cBhvr>
                                      <p:to x="100000" y="80000"/>
                                    </p:animScale>
                                    <p:animScale>
                                      <p:cBhvr>
                                        <p:cTn id="144" dur="166" decel="50000">
                                          <p:stCondLst>
                                            <p:cond delay="1338"/>
                                          </p:stCondLst>
                                        </p:cTn>
                                        <p:tgtEl>
                                          <p:spTgt spid="2">
                                            <p:txEl>
                                              <p:pRg st="8" end="8"/>
                                            </p:txEl>
                                          </p:spTgt>
                                        </p:tgtEl>
                                      </p:cBhvr>
                                      <p:to x="100000" y="100000"/>
                                    </p:animScale>
                                    <p:animScale>
                                      <p:cBhvr>
                                        <p:cTn id="145" dur="26">
                                          <p:stCondLst>
                                            <p:cond delay="1642"/>
                                          </p:stCondLst>
                                        </p:cTn>
                                        <p:tgtEl>
                                          <p:spTgt spid="2">
                                            <p:txEl>
                                              <p:pRg st="8" end="8"/>
                                            </p:txEl>
                                          </p:spTgt>
                                        </p:tgtEl>
                                      </p:cBhvr>
                                      <p:to x="100000" y="90000"/>
                                    </p:animScale>
                                    <p:animScale>
                                      <p:cBhvr>
                                        <p:cTn id="146" dur="166" decel="50000">
                                          <p:stCondLst>
                                            <p:cond delay="1668"/>
                                          </p:stCondLst>
                                        </p:cTn>
                                        <p:tgtEl>
                                          <p:spTgt spid="2">
                                            <p:txEl>
                                              <p:pRg st="8" end="8"/>
                                            </p:txEl>
                                          </p:spTgt>
                                        </p:tgtEl>
                                      </p:cBhvr>
                                      <p:to x="100000" y="100000"/>
                                    </p:animScale>
                                    <p:animScale>
                                      <p:cBhvr>
                                        <p:cTn id="147" dur="26">
                                          <p:stCondLst>
                                            <p:cond delay="1808"/>
                                          </p:stCondLst>
                                        </p:cTn>
                                        <p:tgtEl>
                                          <p:spTgt spid="2">
                                            <p:txEl>
                                              <p:pRg st="8" end="8"/>
                                            </p:txEl>
                                          </p:spTgt>
                                        </p:tgtEl>
                                      </p:cBhvr>
                                      <p:to x="100000" y="95000"/>
                                    </p:animScale>
                                    <p:animScale>
                                      <p:cBhvr>
                                        <p:cTn id="148" dur="166" decel="50000">
                                          <p:stCondLst>
                                            <p:cond delay="1834"/>
                                          </p:stCondLst>
                                        </p:cTn>
                                        <p:tgtEl>
                                          <p:spTgt spid="2">
                                            <p:txEl>
                                              <p:pRg st="8" end="8"/>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
                                            <p:txEl>
                                              <p:pRg st="9" end="9"/>
                                            </p:txEl>
                                          </p:spTgt>
                                        </p:tgtEl>
                                        <p:attrNameLst>
                                          <p:attrName>style.visibility</p:attrName>
                                        </p:attrNameLst>
                                      </p:cBhvr>
                                      <p:to>
                                        <p:strVal val="visible"/>
                                      </p:to>
                                    </p:set>
                                    <p:animEffect transition="in" filter="wipe(down)">
                                      <p:cBhvr>
                                        <p:cTn id="151" dur="580">
                                          <p:stCondLst>
                                            <p:cond delay="0"/>
                                          </p:stCondLst>
                                        </p:cTn>
                                        <p:tgtEl>
                                          <p:spTgt spid="2">
                                            <p:txEl>
                                              <p:pRg st="9" end="9"/>
                                            </p:txEl>
                                          </p:spTgt>
                                        </p:tgtEl>
                                      </p:cBhvr>
                                    </p:animEffect>
                                    <p:anim calcmode="lin" valueType="num">
                                      <p:cBhvr>
                                        <p:cTn id="152"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2">
                                            <p:txEl>
                                              <p:pRg st="9" end="9"/>
                                            </p:txEl>
                                          </p:spTgt>
                                        </p:tgtEl>
                                      </p:cBhvr>
                                      <p:to x="100000" y="60000"/>
                                    </p:animScale>
                                    <p:animScale>
                                      <p:cBhvr>
                                        <p:cTn id="158" dur="166" decel="50000">
                                          <p:stCondLst>
                                            <p:cond delay="676"/>
                                          </p:stCondLst>
                                        </p:cTn>
                                        <p:tgtEl>
                                          <p:spTgt spid="2">
                                            <p:txEl>
                                              <p:pRg st="9" end="9"/>
                                            </p:txEl>
                                          </p:spTgt>
                                        </p:tgtEl>
                                      </p:cBhvr>
                                      <p:to x="100000" y="100000"/>
                                    </p:animScale>
                                    <p:animScale>
                                      <p:cBhvr>
                                        <p:cTn id="159" dur="26">
                                          <p:stCondLst>
                                            <p:cond delay="1312"/>
                                          </p:stCondLst>
                                        </p:cTn>
                                        <p:tgtEl>
                                          <p:spTgt spid="2">
                                            <p:txEl>
                                              <p:pRg st="9" end="9"/>
                                            </p:txEl>
                                          </p:spTgt>
                                        </p:tgtEl>
                                      </p:cBhvr>
                                      <p:to x="100000" y="80000"/>
                                    </p:animScale>
                                    <p:animScale>
                                      <p:cBhvr>
                                        <p:cTn id="160" dur="166" decel="50000">
                                          <p:stCondLst>
                                            <p:cond delay="1338"/>
                                          </p:stCondLst>
                                        </p:cTn>
                                        <p:tgtEl>
                                          <p:spTgt spid="2">
                                            <p:txEl>
                                              <p:pRg st="9" end="9"/>
                                            </p:txEl>
                                          </p:spTgt>
                                        </p:tgtEl>
                                      </p:cBhvr>
                                      <p:to x="100000" y="100000"/>
                                    </p:animScale>
                                    <p:animScale>
                                      <p:cBhvr>
                                        <p:cTn id="161" dur="26">
                                          <p:stCondLst>
                                            <p:cond delay="1642"/>
                                          </p:stCondLst>
                                        </p:cTn>
                                        <p:tgtEl>
                                          <p:spTgt spid="2">
                                            <p:txEl>
                                              <p:pRg st="9" end="9"/>
                                            </p:txEl>
                                          </p:spTgt>
                                        </p:tgtEl>
                                      </p:cBhvr>
                                      <p:to x="100000" y="90000"/>
                                    </p:animScale>
                                    <p:animScale>
                                      <p:cBhvr>
                                        <p:cTn id="162" dur="166" decel="50000">
                                          <p:stCondLst>
                                            <p:cond delay="1668"/>
                                          </p:stCondLst>
                                        </p:cTn>
                                        <p:tgtEl>
                                          <p:spTgt spid="2">
                                            <p:txEl>
                                              <p:pRg st="9" end="9"/>
                                            </p:txEl>
                                          </p:spTgt>
                                        </p:tgtEl>
                                      </p:cBhvr>
                                      <p:to x="100000" y="100000"/>
                                    </p:animScale>
                                    <p:animScale>
                                      <p:cBhvr>
                                        <p:cTn id="163" dur="26">
                                          <p:stCondLst>
                                            <p:cond delay="1808"/>
                                          </p:stCondLst>
                                        </p:cTn>
                                        <p:tgtEl>
                                          <p:spTgt spid="2">
                                            <p:txEl>
                                              <p:pRg st="9" end="9"/>
                                            </p:txEl>
                                          </p:spTgt>
                                        </p:tgtEl>
                                      </p:cBhvr>
                                      <p:to x="100000" y="95000"/>
                                    </p:animScale>
                                    <p:animScale>
                                      <p:cBhvr>
                                        <p:cTn id="164" dur="166" decel="50000">
                                          <p:stCondLst>
                                            <p:cond delay="1834"/>
                                          </p:stCondLst>
                                        </p:cTn>
                                        <p:tgtEl>
                                          <p:spTgt spid="2">
                                            <p:txEl>
                                              <p:pRg st="9" end="9"/>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
                                            <p:txEl>
                                              <p:pRg st="10" end="10"/>
                                            </p:txEl>
                                          </p:spTgt>
                                        </p:tgtEl>
                                        <p:attrNameLst>
                                          <p:attrName>style.visibility</p:attrName>
                                        </p:attrNameLst>
                                      </p:cBhvr>
                                      <p:to>
                                        <p:strVal val="visible"/>
                                      </p:to>
                                    </p:set>
                                    <p:animEffect transition="in" filter="wipe(down)">
                                      <p:cBhvr>
                                        <p:cTn id="167" dur="580">
                                          <p:stCondLst>
                                            <p:cond delay="0"/>
                                          </p:stCondLst>
                                        </p:cTn>
                                        <p:tgtEl>
                                          <p:spTgt spid="2">
                                            <p:txEl>
                                              <p:pRg st="10" end="10"/>
                                            </p:txEl>
                                          </p:spTgt>
                                        </p:tgtEl>
                                      </p:cBhvr>
                                    </p:animEffect>
                                    <p:anim calcmode="lin" valueType="num">
                                      <p:cBhvr>
                                        <p:cTn id="168"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2">
                                            <p:txEl>
                                              <p:pRg st="10" end="10"/>
                                            </p:txEl>
                                          </p:spTgt>
                                        </p:tgtEl>
                                      </p:cBhvr>
                                      <p:to x="100000" y="60000"/>
                                    </p:animScale>
                                    <p:animScale>
                                      <p:cBhvr>
                                        <p:cTn id="174" dur="166" decel="50000">
                                          <p:stCondLst>
                                            <p:cond delay="676"/>
                                          </p:stCondLst>
                                        </p:cTn>
                                        <p:tgtEl>
                                          <p:spTgt spid="2">
                                            <p:txEl>
                                              <p:pRg st="10" end="10"/>
                                            </p:txEl>
                                          </p:spTgt>
                                        </p:tgtEl>
                                      </p:cBhvr>
                                      <p:to x="100000" y="100000"/>
                                    </p:animScale>
                                    <p:animScale>
                                      <p:cBhvr>
                                        <p:cTn id="175" dur="26">
                                          <p:stCondLst>
                                            <p:cond delay="1312"/>
                                          </p:stCondLst>
                                        </p:cTn>
                                        <p:tgtEl>
                                          <p:spTgt spid="2">
                                            <p:txEl>
                                              <p:pRg st="10" end="10"/>
                                            </p:txEl>
                                          </p:spTgt>
                                        </p:tgtEl>
                                      </p:cBhvr>
                                      <p:to x="100000" y="80000"/>
                                    </p:animScale>
                                    <p:animScale>
                                      <p:cBhvr>
                                        <p:cTn id="176" dur="166" decel="50000">
                                          <p:stCondLst>
                                            <p:cond delay="1338"/>
                                          </p:stCondLst>
                                        </p:cTn>
                                        <p:tgtEl>
                                          <p:spTgt spid="2">
                                            <p:txEl>
                                              <p:pRg st="10" end="10"/>
                                            </p:txEl>
                                          </p:spTgt>
                                        </p:tgtEl>
                                      </p:cBhvr>
                                      <p:to x="100000" y="100000"/>
                                    </p:animScale>
                                    <p:animScale>
                                      <p:cBhvr>
                                        <p:cTn id="177" dur="26">
                                          <p:stCondLst>
                                            <p:cond delay="1642"/>
                                          </p:stCondLst>
                                        </p:cTn>
                                        <p:tgtEl>
                                          <p:spTgt spid="2">
                                            <p:txEl>
                                              <p:pRg st="10" end="10"/>
                                            </p:txEl>
                                          </p:spTgt>
                                        </p:tgtEl>
                                      </p:cBhvr>
                                      <p:to x="100000" y="90000"/>
                                    </p:animScale>
                                    <p:animScale>
                                      <p:cBhvr>
                                        <p:cTn id="178" dur="166" decel="50000">
                                          <p:stCondLst>
                                            <p:cond delay="1668"/>
                                          </p:stCondLst>
                                        </p:cTn>
                                        <p:tgtEl>
                                          <p:spTgt spid="2">
                                            <p:txEl>
                                              <p:pRg st="10" end="10"/>
                                            </p:txEl>
                                          </p:spTgt>
                                        </p:tgtEl>
                                      </p:cBhvr>
                                      <p:to x="100000" y="100000"/>
                                    </p:animScale>
                                    <p:animScale>
                                      <p:cBhvr>
                                        <p:cTn id="179" dur="26">
                                          <p:stCondLst>
                                            <p:cond delay="1808"/>
                                          </p:stCondLst>
                                        </p:cTn>
                                        <p:tgtEl>
                                          <p:spTgt spid="2">
                                            <p:txEl>
                                              <p:pRg st="10" end="10"/>
                                            </p:txEl>
                                          </p:spTgt>
                                        </p:tgtEl>
                                      </p:cBhvr>
                                      <p:to x="100000" y="95000"/>
                                    </p:animScale>
                                    <p:animScale>
                                      <p:cBhvr>
                                        <p:cTn id="180" dur="166" decel="50000">
                                          <p:stCondLst>
                                            <p:cond delay="1834"/>
                                          </p:stCondLst>
                                        </p:cTn>
                                        <p:tgtEl>
                                          <p:spTgt spid="2">
                                            <p:txEl>
                                              <p:pRg st="10" end="10"/>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2">
                                            <p:txEl>
                                              <p:pRg st="11" end="11"/>
                                            </p:txEl>
                                          </p:spTgt>
                                        </p:tgtEl>
                                        <p:attrNameLst>
                                          <p:attrName>style.visibility</p:attrName>
                                        </p:attrNameLst>
                                      </p:cBhvr>
                                      <p:to>
                                        <p:strVal val="visible"/>
                                      </p:to>
                                    </p:set>
                                    <p:animEffect transition="in" filter="wipe(down)">
                                      <p:cBhvr>
                                        <p:cTn id="183" dur="580">
                                          <p:stCondLst>
                                            <p:cond delay="0"/>
                                          </p:stCondLst>
                                        </p:cTn>
                                        <p:tgtEl>
                                          <p:spTgt spid="2">
                                            <p:txEl>
                                              <p:pRg st="11" end="11"/>
                                            </p:txEl>
                                          </p:spTgt>
                                        </p:tgtEl>
                                      </p:cBhvr>
                                    </p:animEffect>
                                    <p:anim calcmode="lin" valueType="num">
                                      <p:cBhvr>
                                        <p:cTn id="184"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2">
                                            <p:txEl>
                                              <p:pRg st="11" end="11"/>
                                            </p:txEl>
                                          </p:spTgt>
                                        </p:tgtEl>
                                      </p:cBhvr>
                                      <p:to x="100000" y="60000"/>
                                    </p:animScale>
                                    <p:animScale>
                                      <p:cBhvr>
                                        <p:cTn id="190" dur="166" decel="50000">
                                          <p:stCondLst>
                                            <p:cond delay="676"/>
                                          </p:stCondLst>
                                        </p:cTn>
                                        <p:tgtEl>
                                          <p:spTgt spid="2">
                                            <p:txEl>
                                              <p:pRg st="11" end="11"/>
                                            </p:txEl>
                                          </p:spTgt>
                                        </p:tgtEl>
                                      </p:cBhvr>
                                      <p:to x="100000" y="100000"/>
                                    </p:animScale>
                                    <p:animScale>
                                      <p:cBhvr>
                                        <p:cTn id="191" dur="26">
                                          <p:stCondLst>
                                            <p:cond delay="1312"/>
                                          </p:stCondLst>
                                        </p:cTn>
                                        <p:tgtEl>
                                          <p:spTgt spid="2">
                                            <p:txEl>
                                              <p:pRg st="11" end="11"/>
                                            </p:txEl>
                                          </p:spTgt>
                                        </p:tgtEl>
                                      </p:cBhvr>
                                      <p:to x="100000" y="80000"/>
                                    </p:animScale>
                                    <p:animScale>
                                      <p:cBhvr>
                                        <p:cTn id="192" dur="166" decel="50000">
                                          <p:stCondLst>
                                            <p:cond delay="1338"/>
                                          </p:stCondLst>
                                        </p:cTn>
                                        <p:tgtEl>
                                          <p:spTgt spid="2">
                                            <p:txEl>
                                              <p:pRg st="11" end="11"/>
                                            </p:txEl>
                                          </p:spTgt>
                                        </p:tgtEl>
                                      </p:cBhvr>
                                      <p:to x="100000" y="100000"/>
                                    </p:animScale>
                                    <p:animScale>
                                      <p:cBhvr>
                                        <p:cTn id="193" dur="26">
                                          <p:stCondLst>
                                            <p:cond delay="1642"/>
                                          </p:stCondLst>
                                        </p:cTn>
                                        <p:tgtEl>
                                          <p:spTgt spid="2">
                                            <p:txEl>
                                              <p:pRg st="11" end="11"/>
                                            </p:txEl>
                                          </p:spTgt>
                                        </p:tgtEl>
                                      </p:cBhvr>
                                      <p:to x="100000" y="90000"/>
                                    </p:animScale>
                                    <p:animScale>
                                      <p:cBhvr>
                                        <p:cTn id="194" dur="166" decel="50000">
                                          <p:stCondLst>
                                            <p:cond delay="1668"/>
                                          </p:stCondLst>
                                        </p:cTn>
                                        <p:tgtEl>
                                          <p:spTgt spid="2">
                                            <p:txEl>
                                              <p:pRg st="11" end="11"/>
                                            </p:txEl>
                                          </p:spTgt>
                                        </p:tgtEl>
                                      </p:cBhvr>
                                      <p:to x="100000" y="100000"/>
                                    </p:animScale>
                                    <p:animScale>
                                      <p:cBhvr>
                                        <p:cTn id="195" dur="26">
                                          <p:stCondLst>
                                            <p:cond delay="1808"/>
                                          </p:stCondLst>
                                        </p:cTn>
                                        <p:tgtEl>
                                          <p:spTgt spid="2">
                                            <p:txEl>
                                              <p:pRg st="11" end="11"/>
                                            </p:txEl>
                                          </p:spTgt>
                                        </p:tgtEl>
                                      </p:cBhvr>
                                      <p:to x="100000" y="95000"/>
                                    </p:animScale>
                                    <p:animScale>
                                      <p:cBhvr>
                                        <p:cTn id="196" dur="166" decel="50000">
                                          <p:stCondLst>
                                            <p:cond delay="1834"/>
                                          </p:stCondLst>
                                        </p:cTn>
                                        <p:tgtEl>
                                          <p:spTgt spid="2">
                                            <p:txEl>
                                              <p:pRg st="11" end="11"/>
                                            </p:txEl>
                                          </p:spTgt>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3"/>
                                        </p:tgtEl>
                                        <p:attrNameLst>
                                          <p:attrName>style.visibility</p:attrName>
                                        </p:attrNameLst>
                                      </p:cBhvr>
                                      <p:to>
                                        <p:strVal val="visible"/>
                                      </p:to>
                                    </p:set>
                                    <p:anim calcmode="lin" valueType="num">
                                      <p:cBhvr additive="base">
                                        <p:cTn id="201" dur="500" fill="hold"/>
                                        <p:tgtEl>
                                          <p:spTgt spid="3"/>
                                        </p:tgtEl>
                                        <p:attrNameLst>
                                          <p:attrName>ppt_x</p:attrName>
                                        </p:attrNameLst>
                                      </p:cBhvr>
                                      <p:tavLst>
                                        <p:tav tm="0">
                                          <p:val>
                                            <p:strVal val="#ppt_x"/>
                                          </p:val>
                                        </p:tav>
                                        <p:tav tm="100000">
                                          <p:val>
                                            <p:strVal val="#ppt_x"/>
                                          </p:val>
                                        </p:tav>
                                      </p:tavLst>
                                    </p:anim>
                                    <p:anim calcmode="lin" valueType="num">
                                      <p:cBhvr additive="base">
                                        <p:cTn id="20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891EB-5E75-4C48-BD8B-26041A91B813}"/>
              </a:ext>
            </a:extLst>
          </p:cNvPr>
          <p:cNvSpPr>
            <a:spLocks noGrp="1"/>
          </p:cNvSpPr>
          <p:nvPr>
            <p:ph idx="1"/>
          </p:nvPr>
        </p:nvSpPr>
        <p:spPr>
          <a:xfrm>
            <a:off x="605118" y="2603500"/>
            <a:ext cx="10865223" cy="3416300"/>
          </a:xfrm>
        </p:spPr>
        <p:txBody>
          <a:bodyPr>
            <a:noAutofit/>
          </a:bodyPr>
          <a:lstStyle/>
          <a:p>
            <a:r>
              <a:rPr lang="en-GB" sz="2400" b="1" dirty="0"/>
              <a:t>We will have put in place </a:t>
            </a:r>
            <a:r>
              <a:rPr lang="en-GB" sz="2400" b="1" dirty="0">
                <a:solidFill>
                  <a:srgbClr val="FF0000"/>
                </a:solidFill>
              </a:rPr>
              <a:t>8,809 x 5 = 44,045 </a:t>
            </a:r>
            <a:r>
              <a:rPr lang="en-GB" sz="2400" b="1" dirty="0"/>
              <a:t>Data Registries with state-of-the-art IT Infrastructure and unlimited broadband connection across the country. The centres can be doubled overtime with a ward having up to </a:t>
            </a:r>
            <a:r>
              <a:rPr lang="en-GB" sz="2400" b="1" dirty="0">
                <a:solidFill>
                  <a:srgbClr val="FF0000"/>
                </a:solidFill>
              </a:rPr>
              <a:t>10</a:t>
            </a:r>
            <a:r>
              <a:rPr lang="en-GB" sz="2400" b="1" dirty="0"/>
              <a:t> (a total of </a:t>
            </a:r>
            <a:r>
              <a:rPr lang="en-GB" sz="2400" b="1" dirty="0">
                <a:solidFill>
                  <a:srgbClr val="FF0000"/>
                </a:solidFill>
              </a:rPr>
              <a:t>88,090</a:t>
            </a:r>
            <a:r>
              <a:rPr lang="en-GB" sz="2400" b="1" dirty="0"/>
              <a:t> nationwide). </a:t>
            </a:r>
            <a:endParaRPr lang="en-NG" sz="2400" b="1" dirty="0"/>
          </a:p>
          <a:p>
            <a:r>
              <a:rPr lang="en-GB" sz="2400" b="1" dirty="0"/>
              <a:t>The mini centres will serve the purpose of citizens data collection on a regular basis.</a:t>
            </a:r>
            <a:endParaRPr lang="en-NG" sz="2400" b="1" dirty="0"/>
          </a:p>
          <a:p>
            <a:r>
              <a:rPr lang="en-GB" sz="2400" b="1" dirty="0"/>
              <a:t>Note that the States data centres will be integrated into National data bank.</a:t>
            </a:r>
            <a:endParaRPr lang="en-NG" sz="2400" b="1" dirty="0"/>
          </a:p>
          <a:p>
            <a:r>
              <a:rPr lang="en-GB" sz="2400" b="1" dirty="0"/>
              <a:t>The structure is on ground but we fail to utilize it. This honestly, will solve problems plaguing the nation.</a:t>
            </a:r>
            <a:endParaRPr lang="en-NG" sz="2400" b="1" dirty="0"/>
          </a:p>
          <a:p>
            <a:endParaRPr lang="en-NG" sz="2400" dirty="0"/>
          </a:p>
        </p:txBody>
      </p:sp>
      <p:sp>
        <p:nvSpPr>
          <p:cNvPr id="4" name="Title 1">
            <a:extLst>
              <a:ext uri="{FF2B5EF4-FFF2-40B4-BE49-F238E27FC236}">
                <a16:creationId xmlns:a16="http://schemas.microsoft.com/office/drawing/2014/main" id="{8588E9C5-53DD-43EA-A02A-83F692FF396C}"/>
              </a:ext>
            </a:extLst>
          </p:cNvPr>
          <p:cNvSpPr>
            <a:spLocks noGrp="1"/>
          </p:cNvSpPr>
          <p:nvPr>
            <p:ph type="title"/>
          </p:nvPr>
        </p:nvSpPr>
        <p:spPr>
          <a:xfrm>
            <a:off x="1155700" y="973139"/>
            <a:ext cx="8761413" cy="680850"/>
          </a:xfrm>
        </p:spPr>
        <p:txBody>
          <a:bodyPr/>
          <a:lstStyle/>
          <a:p>
            <a:pPr algn="ctr"/>
            <a:r>
              <a:rPr lang="en-GB" b="1" dirty="0"/>
              <a:t>CROSS ROAD:	Reliable Grassroots’ Data to the Rescue (Cont’d)</a:t>
            </a:r>
            <a:endParaRPr lang="en-NG" b="1" dirty="0"/>
          </a:p>
        </p:txBody>
      </p:sp>
    </p:spTree>
    <p:extLst>
      <p:ext uri="{BB962C8B-B14F-4D97-AF65-F5344CB8AC3E}">
        <p14:creationId xmlns:p14="http://schemas.microsoft.com/office/powerpoint/2010/main" val="18959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54C03B-82C9-4D3E-8743-9F01584BB0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7960" y="1116107"/>
            <a:ext cx="8593239" cy="5374680"/>
          </a:xfrm>
          <a:prstGeom prst="rect">
            <a:avLst/>
          </a:prstGeom>
        </p:spPr>
      </p:pic>
      <p:sp>
        <p:nvSpPr>
          <p:cNvPr id="3" name="TextBox 2">
            <a:extLst>
              <a:ext uri="{FF2B5EF4-FFF2-40B4-BE49-F238E27FC236}">
                <a16:creationId xmlns:a16="http://schemas.microsoft.com/office/drawing/2014/main" id="{F67D06C8-CD81-46F7-84F2-280D72F6B752}"/>
              </a:ext>
            </a:extLst>
          </p:cNvPr>
          <p:cNvSpPr txBox="1"/>
          <p:nvPr/>
        </p:nvSpPr>
        <p:spPr>
          <a:xfrm>
            <a:off x="2097741" y="367213"/>
            <a:ext cx="5540188" cy="523220"/>
          </a:xfrm>
          <a:prstGeom prst="rect">
            <a:avLst/>
          </a:prstGeom>
          <a:noFill/>
        </p:spPr>
        <p:txBody>
          <a:bodyPr wrap="square" rtlCol="0">
            <a:spAutoFit/>
          </a:bodyPr>
          <a:lstStyle/>
          <a:p>
            <a:pPr algn="ctr"/>
            <a:r>
              <a:rPr lang="en-GB" sz="2800" b="1" dirty="0"/>
              <a:t>A MEGA DATA CENTRE</a:t>
            </a:r>
            <a:endParaRPr lang="en-NG" sz="2800" b="1" dirty="0"/>
          </a:p>
        </p:txBody>
      </p:sp>
    </p:spTree>
    <p:extLst>
      <p:ext uri="{BB962C8B-B14F-4D97-AF65-F5344CB8AC3E}">
        <p14:creationId xmlns:p14="http://schemas.microsoft.com/office/powerpoint/2010/main" val="3310095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D1761-DDD1-4140-B8F9-461BEF0C78F5}"/>
              </a:ext>
            </a:extLst>
          </p:cNvPr>
          <p:cNvSpPr>
            <a:spLocks noGrp="1"/>
          </p:cNvSpPr>
          <p:nvPr>
            <p:ph idx="1"/>
          </p:nvPr>
        </p:nvSpPr>
        <p:spPr>
          <a:xfrm>
            <a:off x="497541" y="2554941"/>
            <a:ext cx="10999693" cy="3464859"/>
          </a:xfrm>
        </p:spPr>
        <p:txBody>
          <a:bodyPr>
            <a:normAutofit/>
          </a:bodyPr>
          <a:lstStyle/>
          <a:p>
            <a:r>
              <a:rPr lang="en-GB" sz="2800" dirty="0"/>
              <a:t>PHCs should be equipped with broadband connection, while EMR are deployed that would have been integrated to the State Data Centres and the National Data bank.</a:t>
            </a:r>
            <a:endParaRPr lang="en-NG" sz="2800" dirty="0"/>
          </a:p>
          <a:p>
            <a:r>
              <a:rPr lang="en-GB" sz="2800" dirty="0"/>
              <a:t>When patients present for clinicals his/her medical records are updated upon retrieval of earlier data captured at mini centres/data registries of his or her ward at the LGA.</a:t>
            </a:r>
            <a:endParaRPr lang="en-NG" sz="2800" dirty="0"/>
          </a:p>
          <a:p>
            <a:endParaRPr lang="en-NG" sz="2800" dirty="0"/>
          </a:p>
        </p:txBody>
      </p:sp>
      <p:sp>
        <p:nvSpPr>
          <p:cNvPr id="4" name="Title 1">
            <a:extLst>
              <a:ext uri="{FF2B5EF4-FFF2-40B4-BE49-F238E27FC236}">
                <a16:creationId xmlns:a16="http://schemas.microsoft.com/office/drawing/2014/main" id="{0819C831-A7E9-452A-8828-86867D5AD2F0}"/>
              </a:ext>
            </a:extLst>
          </p:cNvPr>
          <p:cNvSpPr>
            <a:spLocks noGrp="1"/>
          </p:cNvSpPr>
          <p:nvPr>
            <p:ph type="title"/>
          </p:nvPr>
        </p:nvSpPr>
        <p:spPr>
          <a:xfrm>
            <a:off x="1155700" y="973138"/>
            <a:ext cx="8761413" cy="708025"/>
          </a:xfrm>
        </p:spPr>
        <p:txBody>
          <a:bodyPr/>
          <a:lstStyle/>
          <a:p>
            <a:pPr algn="ctr"/>
            <a:r>
              <a:rPr lang="en-GB" b="1" dirty="0"/>
              <a:t>CROSS ROAD:	Reliable Grassroots’ Data to the Rescue (Cont’d)</a:t>
            </a:r>
            <a:endParaRPr lang="en-NG" b="1" dirty="0"/>
          </a:p>
        </p:txBody>
      </p:sp>
    </p:spTree>
    <p:extLst>
      <p:ext uri="{BB962C8B-B14F-4D97-AF65-F5344CB8AC3E}">
        <p14:creationId xmlns:p14="http://schemas.microsoft.com/office/powerpoint/2010/main" val="275520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179F-DFD7-4590-6D83-7C41A2C6EDE5}"/>
              </a:ext>
            </a:extLst>
          </p:cNvPr>
          <p:cNvSpPr>
            <a:spLocks noGrp="1"/>
          </p:cNvSpPr>
          <p:nvPr>
            <p:ph type="title"/>
          </p:nvPr>
        </p:nvSpPr>
        <p:spPr>
          <a:xfrm>
            <a:off x="761774" y="578895"/>
            <a:ext cx="9612018" cy="1263553"/>
          </a:xfrm>
        </p:spPr>
        <p:txBody>
          <a:bodyPr/>
          <a:lstStyle/>
          <a:p>
            <a:pPr algn="ctr"/>
            <a:r>
              <a:rPr lang="en-GB" sz="4000" dirty="0">
                <a:latin typeface="Algerian" panose="04020705040A02060702" pitchFamily="82" charset="0"/>
              </a:rPr>
              <a:t>CONCLUSION</a:t>
            </a:r>
            <a:endParaRPr lang="en-NG"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5483A2B4-D962-2D05-3C1E-953ABF089DD3}"/>
              </a:ext>
            </a:extLst>
          </p:cNvPr>
          <p:cNvSpPr>
            <a:spLocks noGrp="1"/>
          </p:cNvSpPr>
          <p:nvPr>
            <p:ph idx="1"/>
          </p:nvPr>
        </p:nvSpPr>
        <p:spPr>
          <a:xfrm>
            <a:off x="518615" y="2333768"/>
            <a:ext cx="11177515" cy="4268738"/>
          </a:xfrm>
        </p:spPr>
        <p:txBody>
          <a:bodyPr>
            <a:noAutofit/>
          </a:bodyPr>
          <a:lstStyle/>
          <a:p>
            <a:pPr marL="0" indent="0">
              <a:buNone/>
            </a:pPr>
            <a:r>
              <a:rPr lang="en-US" sz="2200" b="1" dirty="0">
                <a:latin typeface="Century Gothic" panose="020B0502020202020204" pitchFamily="34" charset="0"/>
                <a:ea typeface="SimSun" panose="02010600030101010101" pitchFamily="2" charset="-122"/>
                <a:cs typeface="Times New Roman" panose="02020603050405020304" pitchFamily="18" charset="0"/>
              </a:rPr>
              <a:t>L</a:t>
            </a:r>
            <a:r>
              <a:rPr lang="en-US" sz="2200" b="1" dirty="0">
                <a:effectLst/>
                <a:latin typeface="Century Gothic" panose="020B0502020202020204" pitchFamily="34" charset="0"/>
                <a:ea typeface="SimSun" panose="02010600030101010101" pitchFamily="2" charset="-122"/>
                <a:cs typeface="Times New Roman" panose="02020603050405020304" pitchFamily="18" charset="0"/>
              </a:rPr>
              <a:t>ocal Governments serve as essential source of data due to their unique position as frontline agents of governance. </a:t>
            </a:r>
          </a:p>
          <a:p>
            <a:pPr marL="0" indent="0">
              <a:buNone/>
            </a:pPr>
            <a:r>
              <a:rPr lang="en-US" sz="2200" b="1" dirty="0"/>
              <a:t>In closing, the nexus between Local Governments, reliable data, technology, and innovation is a nexus of boundless potential. As we explore this theme today, let us remember that each line of code written, </a:t>
            </a:r>
            <a:r>
              <a:rPr lang="en-US" sz="2200" b="1"/>
              <a:t>each data </a:t>
            </a:r>
            <a:r>
              <a:rPr lang="en-US" sz="2200" b="1" dirty="0"/>
              <a:t>collected, and each innovation embraced brings us closer to a future where our nation thrives on the principles of inclusivity, efficiency, resilience, and sustainability.</a:t>
            </a:r>
            <a:endParaRPr lang="en-NG" sz="2200" b="1" dirty="0"/>
          </a:p>
          <a:p>
            <a:pPr marL="0" indent="0">
              <a:buNone/>
            </a:pPr>
            <a:r>
              <a:rPr lang="en-US" sz="2200" b="1" dirty="0"/>
              <a:t>I implore each one of you, esteemed IT professionals, to embrace your roles as architects of progress, as catalysts for change. Together, we have the power to transform our Local Governments into beacons of data-driven excellence, lightening the path towards a truly sustainable and prosperous national future.</a:t>
            </a:r>
            <a:endParaRPr lang="en-NG" sz="2200" b="1" dirty="0"/>
          </a:p>
          <a:p>
            <a:pPr marL="0" indent="0">
              <a:buNone/>
            </a:pPr>
            <a:endParaRPr lang="en-NG" sz="2200" b="1" dirty="0">
              <a:effectLst/>
              <a:latin typeface="Century Gothic" panose="020B0502020202020204" pitchFamily="34" charset="0"/>
              <a:ea typeface="SimSun" panose="02010600030101010101" pitchFamily="2" charset="-122"/>
              <a:cs typeface="Times New Roman" panose="02020603050405020304" pitchFamily="18" charset="0"/>
            </a:endParaRPr>
          </a:p>
          <a:p>
            <a:pPr marL="0" indent="0">
              <a:buNone/>
            </a:pPr>
            <a:endParaRPr lang="en-NG" sz="2200" b="1" dirty="0"/>
          </a:p>
        </p:txBody>
      </p:sp>
    </p:spTree>
    <p:extLst>
      <p:ext uri="{BB962C8B-B14F-4D97-AF65-F5344CB8AC3E}">
        <p14:creationId xmlns:p14="http://schemas.microsoft.com/office/powerpoint/2010/main" val="299905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FB17F1-E0BA-8379-02B1-EC7B44804385}"/>
              </a:ext>
            </a:extLst>
          </p:cNvPr>
          <p:cNvSpPr>
            <a:spLocks noGrp="1"/>
          </p:cNvSpPr>
          <p:nvPr>
            <p:ph type="subTitle" idx="1"/>
          </p:nvPr>
        </p:nvSpPr>
        <p:spPr>
          <a:xfrm flipH="1" flipV="1">
            <a:off x="9980612" y="4823099"/>
            <a:ext cx="45719" cy="53701"/>
          </a:xfrm>
        </p:spPr>
        <p:txBody>
          <a:bodyPr>
            <a:normAutofit fontScale="25000" lnSpcReduction="20000"/>
          </a:bodyPr>
          <a:lstStyle/>
          <a:p>
            <a:endParaRPr lang="en-NG" dirty="0"/>
          </a:p>
        </p:txBody>
      </p:sp>
      <p:sp>
        <p:nvSpPr>
          <p:cNvPr id="2" name="Title 1">
            <a:extLst>
              <a:ext uri="{FF2B5EF4-FFF2-40B4-BE49-F238E27FC236}">
                <a16:creationId xmlns:a16="http://schemas.microsoft.com/office/drawing/2014/main" id="{C8D6A359-063A-F75C-258E-38104D580FBD}"/>
              </a:ext>
            </a:extLst>
          </p:cNvPr>
          <p:cNvSpPr>
            <a:spLocks noGrp="1"/>
          </p:cNvSpPr>
          <p:nvPr>
            <p:ph type="ctrTitle"/>
          </p:nvPr>
        </p:nvSpPr>
        <p:spPr>
          <a:xfrm>
            <a:off x="1154955" y="2099732"/>
            <a:ext cx="8825658" cy="3412479"/>
          </a:xfrm>
        </p:spPr>
        <p:txBody>
          <a:bodyPr/>
          <a:lstStyle/>
          <a:p>
            <a:pPr algn="ctr"/>
            <a:br>
              <a:rPr lang="en-GB" sz="9600" dirty="0">
                <a:latin typeface="Algerian" panose="04020705040A02060702" pitchFamily="82" charset="0"/>
              </a:rPr>
            </a:br>
            <a:br>
              <a:rPr lang="en-GB" sz="9600" dirty="0">
                <a:latin typeface="Algerian" panose="04020705040A02060702" pitchFamily="82" charset="0"/>
              </a:rPr>
            </a:br>
            <a:br>
              <a:rPr lang="en-GB" sz="9600" dirty="0">
                <a:latin typeface="Algerian" panose="04020705040A02060702" pitchFamily="82" charset="0"/>
              </a:rPr>
            </a:br>
            <a:br>
              <a:rPr lang="en-GB" sz="9600" dirty="0">
                <a:latin typeface="Algerian" panose="04020705040A02060702" pitchFamily="82" charset="0"/>
              </a:rPr>
            </a:br>
            <a:br>
              <a:rPr lang="en-GB" sz="9600" dirty="0">
                <a:latin typeface="Algerian" panose="04020705040A02060702" pitchFamily="82" charset="0"/>
              </a:rPr>
            </a:br>
            <a:r>
              <a:rPr lang="en-GB" sz="9600" dirty="0">
                <a:latin typeface="Algerian" panose="04020705040A02060702" pitchFamily="82" charset="0"/>
              </a:rPr>
              <a:t>THANK YOU FOR LISTENING.</a:t>
            </a:r>
            <a:endParaRPr lang="en-NG" sz="9600" dirty="0">
              <a:latin typeface="Algerian" panose="04020705040A02060702" pitchFamily="82" charset="0"/>
            </a:endParaRPr>
          </a:p>
        </p:txBody>
      </p:sp>
    </p:spTree>
    <p:extLst>
      <p:ext uri="{BB962C8B-B14F-4D97-AF65-F5344CB8AC3E}">
        <p14:creationId xmlns:p14="http://schemas.microsoft.com/office/powerpoint/2010/main" val="363282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5EE1-A917-46D9-8349-F8D0751D4734}"/>
              </a:ext>
            </a:extLst>
          </p:cNvPr>
          <p:cNvSpPr>
            <a:spLocks noGrp="1"/>
          </p:cNvSpPr>
          <p:nvPr>
            <p:ph type="title"/>
          </p:nvPr>
        </p:nvSpPr>
        <p:spPr/>
        <p:txBody>
          <a:bodyPr/>
          <a:lstStyle/>
          <a:p>
            <a:pPr algn="ctr"/>
            <a:r>
              <a:rPr lang="en-GB" dirty="0">
                <a:latin typeface="Algerian" panose="04020705040A02060702" pitchFamily="82" charset="0"/>
              </a:rPr>
              <a:t>Preamble</a:t>
            </a:r>
            <a:endParaRPr lang="en-NG" dirty="0">
              <a:latin typeface="Algerian" panose="04020705040A02060702" pitchFamily="82" charset="0"/>
            </a:endParaRPr>
          </a:p>
        </p:txBody>
      </p:sp>
      <p:sp>
        <p:nvSpPr>
          <p:cNvPr id="3" name="Text Placeholder 2">
            <a:extLst>
              <a:ext uri="{FF2B5EF4-FFF2-40B4-BE49-F238E27FC236}">
                <a16:creationId xmlns:a16="http://schemas.microsoft.com/office/drawing/2014/main" id="{46D5B7A8-CFBE-4C0F-BC20-4434AE25E02C}"/>
              </a:ext>
            </a:extLst>
          </p:cNvPr>
          <p:cNvSpPr>
            <a:spLocks noGrp="1"/>
          </p:cNvSpPr>
          <p:nvPr>
            <p:ph type="body" sz="half" idx="2"/>
          </p:nvPr>
        </p:nvSpPr>
        <p:spPr>
          <a:xfrm>
            <a:off x="578224" y="3429000"/>
            <a:ext cx="10744200" cy="2998694"/>
          </a:xfrm>
        </p:spPr>
        <p:txBody>
          <a:bodyPr>
            <a:noAutofit/>
          </a:bodyPr>
          <a:lstStyle/>
          <a:p>
            <a:r>
              <a:rPr lang="en-US" sz="2400" b="1" dirty="0"/>
              <a:t>In an era characterized by rapid technological advancements and a growing emphasis on data-driven decision-making, the role of Local Governments cannot be overstated. These local administrative bodies serve as the backbone of our nation's development, playing a pivotal role in collecting, managing, and disseminating reliable data that forms the bedrock for informed policy formulation and effective governance.</a:t>
            </a:r>
            <a:endParaRPr lang="en-NG" sz="2400" b="1" dirty="0"/>
          </a:p>
          <a:p>
            <a:endParaRPr lang="en-NG" sz="2400" b="1" dirty="0"/>
          </a:p>
        </p:txBody>
      </p:sp>
    </p:spTree>
    <p:extLst>
      <p:ext uri="{BB962C8B-B14F-4D97-AF65-F5344CB8AC3E}">
        <p14:creationId xmlns:p14="http://schemas.microsoft.com/office/powerpoint/2010/main" val="154661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893C-E771-4741-8103-0257371E30DF}"/>
              </a:ext>
            </a:extLst>
          </p:cNvPr>
          <p:cNvSpPr>
            <a:spLocks noGrp="1"/>
          </p:cNvSpPr>
          <p:nvPr>
            <p:ph type="title"/>
          </p:nvPr>
        </p:nvSpPr>
        <p:spPr/>
        <p:txBody>
          <a:bodyPr/>
          <a:lstStyle/>
          <a:p>
            <a:r>
              <a:rPr lang="en-GB" sz="4000" dirty="0">
                <a:latin typeface="Algerian" panose="04020705040A02060702" pitchFamily="82" charset="0"/>
              </a:rPr>
              <a:t>THE THREE TIERS OF GOVERNMENT.</a:t>
            </a:r>
            <a:endParaRPr lang="en-NG" sz="4000" dirty="0">
              <a:latin typeface="Algerian" panose="04020705040A02060702" pitchFamily="82" charset="0"/>
            </a:endParaRPr>
          </a:p>
        </p:txBody>
      </p:sp>
      <p:pic>
        <p:nvPicPr>
          <p:cNvPr id="5" name="Content Placeholder 4">
            <a:extLst>
              <a:ext uri="{FF2B5EF4-FFF2-40B4-BE49-F238E27FC236}">
                <a16:creationId xmlns:a16="http://schemas.microsoft.com/office/drawing/2014/main" id="{88622014-934E-406F-9C49-BA15F4421BC3}"/>
              </a:ext>
            </a:extLst>
          </p:cNvPr>
          <p:cNvPicPr>
            <a:picLocks noGrp="1" noChangeAspect="1"/>
          </p:cNvPicPr>
          <p:nvPr>
            <p:ph idx="1"/>
          </p:nvPr>
        </p:nvPicPr>
        <p:blipFill>
          <a:blip r:embed="rId2"/>
          <a:stretch>
            <a:fillRect/>
          </a:stretch>
        </p:blipFill>
        <p:spPr>
          <a:xfrm>
            <a:off x="1530626" y="2306464"/>
            <a:ext cx="9130748" cy="4240694"/>
          </a:xfrm>
        </p:spPr>
      </p:pic>
    </p:spTree>
    <p:extLst>
      <p:ext uri="{BB962C8B-B14F-4D97-AF65-F5344CB8AC3E}">
        <p14:creationId xmlns:p14="http://schemas.microsoft.com/office/powerpoint/2010/main" val="257612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4909-0171-4FE3-804B-3B3A2E9AB68D}"/>
              </a:ext>
            </a:extLst>
          </p:cNvPr>
          <p:cNvSpPr>
            <a:spLocks noGrp="1"/>
          </p:cNvSpPr>
          <p:nvPr>
            <p:ph type="title"/>
          </p:nvPr>
        </p:nvSpPr>
        <p:spPr>
          <a:xfrm>
            <a:off x="993913" y="838200"/>
            <a:ext cx="9342783" cy="1598203"/>
          </a:xfrm>
        </p:spPr>
        <p:txBody>
          <a:bodyPr/>
          <a:lstStyle/>
          <a:p>
            <a:pPr algn="ctr"/>
            <a:r>
              <a:rPr lang="en-GB" dirty="0">
                <a:latin typeface="Algerian" panose="04020705040A02060702" pitchFamily="82" charset="0"/>
              </a:rPr>
              <a:t>LOCAL GOVERNMENT AS KEY SOURCE OF DATA.</a:t>
            </a:r>
            <a:endParaRPr lang="en-NG" dirty="0"/>
          </a:p>
        </p:txBody>
      </p:sp>
      <p:sp>
        <p:nvSpPr>
          <p:cNvPr id="3" name="Text Placeholder 2">
            <a:extLst>
              <a:ext uri="{FF2B5EF4-FFF2-40B4-BE49-F238E27FC236}">
                <a16:creationId xmlns:a16="http://schemas.microsoft.com/office/drawing/2014/main" id="{623F192B-D3DC-4A72-84E6-5382953F81CE}"/>
              </a:ext>
            </a:extLst>
          </p:cNvPr>
          <p:cNvSpPr>
            <a:spLocks noGrp="1"/>
          </p:cNvSpPr>
          <p:nvPr>
            <p:ph type="body" sz="half" idx="2"/>
          </p:nvPr>
        </p:nvSpPr>
        <p:spPr>
          <a:xfrm>
            <a:off x="477078" y="3543299"/>
            <a:ext cx="11198087" cy="3069535"/>
          </a:xfrm>
        </p:spPr>
        <p:txBody>
          <a:bodyPr>
            <a:normAutofit lnSpcReduction="10000"/>
          </a:bodyPr>
          <a:lstStyle/>
          <a:p>
            <a:r>
              <a:rPr lang="en-US" sz="2400" b="1" dirty="0"/>
              <a:t>Local government is the lowest tier in the government structure.</a:t>
            </a:r>
          </a:p>
          <a:p>
            <a:r>
              <a:rPr lang="en-US" sz="2400" b="1" dirty="0"/>
              <a:t>There are </a:t>
            </a:r>
            <a:r>
              <a:rPr lang="en-US" sz="2400" b="1" dirty="0">
                <a:solidFill>
                  <a:srgbClr val="FF0000"/>
                </a:solidFill>
              </a:rPr>
              <a:t>774</a:t>
            </a:r>
            <a:r>
              <a:rPr lang="en-US" sz="2400" b="1" dirty="0"/>
              <a:t> Local Government Areas (LGAs) in Nigeria </a:t>
            </a:r>
            <a:r>
              <a:rPr lang="en-NG" sz="2400" b="1" dirty="0"/>
              <a:t>each administered by a Local Government Council. They all vary in character and size. </a:t>
            </a:r>
            <a:endParaRPr lang="en-GB" sz="2400" b="1" dirty="0"/>
          </a:p>
          <a:p>
            <a:r>
              <a:rPr lang="en-NG" sz="2400" b="1" dirty="0"/>
              <a:t>Every LGA is further divided into wards</a:t>
            </a:r>
            <a:r>
              <a:rPr lang="en-GB" sz="2400" b="1" dirty="0"/>
              <a:t> and are</a:t>
            </a:r>
            <a:r>
              <a:rPr lang="en-NG" sz="2400" b="1" dirty="0"/>
              <a:t> responsible for small local matters such as public health, waste disposal, local roads and footpaths, parks, libraries, tax collection and so on</a:t>
            </a:r>
            <a:r>
              <a:rPr lang="en-GB" sz="2400" b="1" dirty="0"/>
              <a:t>. There are </a:t>
            </a:r>
            <a:r>
              <a:rPr lang="en-GB" sz="2400" b="1" dirty="0">
                <a:solidFill>
                  <a:srgbClr val="FF0000"/>
                </a:solidFill>
              </a:rPr>
              <a:t>8,809</a:t>
            </a:r>
            <a:r>
              <a:rPr lang="en-GB" sz="2400" b="1" dirty="0"/>
              <a:t> wards  in all LGAs.</a:t>
            </a:r>
            <a:endParaRPr lang="en-NG" sz="2400" b="1" dirty="0"/>
          </a:p>
          <a:p>
            <a:endParaRPr lang="en-NG" dirty="0"/>
          </a:p>
        </p:txBody>
      </p:sp>
    </p:spTree>
    <p:extLst>
      <p:ext uri="{BB962C8B-B14F-4D97-AF65-F5344CB8AC3E}">
        <p14:creationId xmlns:p14="http://schemas.microsoft.com/office/powerpoint/2010/main" val="632578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BED7-2CDD-4E35-8A92-EF98E650B3E1}"/>
              </a:ext>
            </a:extLst>
          </p:cNvPr>
          <p:cNvSpPr>
            <a:spLocks noGrp="1"/>
          </p:cNvSpPr>
          <p:nvPr>
            <p:ph type="title"/>
          </p:nvPr>
        </p:nvSpPr>
        <p:spPr>
          <a:xfrm>
            <a:off x="887896" y="715617"/>
            <a:ext cx="9382539" cy="1152940"/>
          </a:xfrm>
        </p:spPr>
        <p:txBody>
          <a:bodyPr/>
          <a:lstStyle/>
          <a:p>
            <a:pPr algn="ctr"/>
            <a:r>
              <a:rPr lang="en-GB" sz="4000" dirty="0">
                <a:latin typeface="Algerian" panose="04020705040A02060702" pitchFamily="82" charset="0"/>
              </a:rPr>
              <a:t>LOCAL GOVERNMENT AS KEY SOURCE OF DATA (CONT’D).</a:t>
            </a:r>
            <a:endParaRPr lang="en-NG"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40C2DA7D-0486-478F-A340-8A51C266C126}"/>
              </a:ext>
            </a:extLst>
          </p:cNvPr>
          <p:cNvSpPr>
            <a:spLocks noGrp="1"/>
          </p:cNvSpPr>
          <p:nvPr>
            <p:ph idx="1"/>
          </p:nvPr>
        </p:nvSpPr>
        <p:spPr>
          <a:xfrm>
            <a:off x="503583" y="2603500"/>
            <a:ext cx="11092070" cy="4115352"/>
          </a:xfrm>
        </p:spPr>
        <p:txBody>
          <a:bodyPr>
            <a:normAutofit fontScale="92500" lnSpcReduction="10000"/>
          </a:bodyPr>
          <a:lstStyle/>
          <a:p>
            <a:r>
              <a:rPr lang="en-US" sz="2200" b="1" dirty="0"/>
              <a:t>Proximity to Communities</a:t>
            </a:r>
            <a:r>
              <a:rPr lang="en-US" sz="2200" dirty="0"/>
              <a:t>: Local governments are situated closest to the communities they serve. This proximity allows them to collect data that accurately reflects the needs, challenges, and dynamics of their specific regions. </a:t>
            </a:r>
          </a:p>
          <a:p>
            <a:r>
              <a:rPr lang="en-US" sz="2200" b="1" dirty="0"/>
              <a:t>Granular and Contextual Data</a:t>
            </a:r>
            <a:r>
              <a:rPr lang="en-US" sz="2200" dirty="0"/>
              <a:t>: Local governments gather data at the grassroots level, capturing intricate details that may be overlooked at a national scale. This granular and contextual data provides a comprehensive understanding of local issues and trends. </a:t>
            </a:r>
            <a:endParaRPr lang="en-NG" sz="2200" dirty="0"/>
          </a:p>
          <a:p>
            <a:r>
              <a:rPr lang="en-US" sz="2200" b="1" dirty="0"/>
              <a:t>Timeliness of Data</a:t>
            </a:r>
            <a:r>
              <a:rPr lang="en-US" sz="2200" dirty="0"/>
              <a:t>: Being on the ground, local governments collect data in a more timely manner. This ensures that decision-makers receive up-to-date information for responsive policy formulation and implementation.</a:t>
            </a:r>
            <a:endParaRPr lang="en-NG" sz="2200" dirty="0"/>
          </a:p>
          <a:p>
            <a:r>
              <a:rPr lang="en-US" sz="2200" b="1" dirty="0"/>
              <a:t>Cultural and Linguistic Insights</a:t>
            </a:r>
            <a:r>
              <a:rPr lang="en-US" sz="2200" dirty="0"/>
              <a:t>: Local governments possess cultural and linguistic insights that are essential for accurate data collection. They can communicate with residents in familiar languages, facilitating better information exchange. </a:t>
            </a:r>
            <a:endParaRPr lang="en-NG" sz="2200" dirty="0"/>
          </a:p>
          <a:p>
            <a:endParaRPr lang="en-NG" dirty="0"/>
          </a:p>
        </p:txBody>
      </p:sp>
    </p:spTree>
    <p:extLst>
      <p:ext uri="{BB962C8B-B14F-4D97-AF65-F5344CB8AC3E}">
        <p14:creationId xmlns:p14="http://schemas.microsoft.com/office/powerpoint/2010/main" val="3063763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FEEC-DC5B-48AE-A27A-3E235AEA1AE5}"/>
              </a:ext>
            </a:extLst>
          </p:cNvPr>
          <p:cNvSpPr>
            <a:spLocks noGrp="1"/>
          </p:cNvSpPr>
          <p:nvPr>
            <p:ph type="title"/>
          </p:nvPr>
        </p:nvSpPr>
        <p:spPr>
          <a:xfrm>
            <a:off x="968188" y="806824"/>
            <a:ext cx="9302248" cy="1035228"/>
          </a:xfrm>
        </p:spPr>
        <p:txBody>
          <a:bodyPr/>
          <a:lstStyle/>
          <a:p>
            <a:pPr algn="ctr"/>
            <a:r>
              <a:rPr lang="en-GB" sz="4000" dirty="0">
                <a:latin typeface="Algerian" panose="04020705040A02060702" pitchFamily="82" charset="0"/>
              </a:rPr>
              <a:t>LOCAL GOVERNMENT AS KEY SOURCE OF DATA (CONT’D)</a:t>
            </a:r>
            <a:endParaRPr lang="en-NG" sz="4000" dirty="0"/>
          </a:p>
        </p:txBody>
      </p:sp>
      <p:sp>
        <p:nvSpPr>
          <p:cNvPr id="3" name="Content Placeholder 2">
            <a:extLst>
              <a:ext uri="{FF2B5EF4-FFF2-40B4-BE49-F238E27FC236}">
                <a16:creationId xmlns:a16="http://schemas.microsoft.com/office/drawing/2014/main" id="{707D310E-0C62-44C5-9295-75E58CE0685D}"/>
              </a:ext>
            </a:extLst>
          </p:cNvPr>
          <p:cNvSpPr>
            <a:spLocks noGrp="1"/>
          </p:cNvSpPr>
          <p:nvPr>
            <p:ph idx="1"/>
          </p:nvPr>
        </p:nvSpPr>
        <p:spPr>
          <a:xfrm>
            <a:off x="463826" y="2603500"/>
            <a:ext cx="11224591" cy="4128604"/>
          </a:xfrm>
        </p:spPr>
        <p:txBody>
          <a:bodyPr>
            <a:normAutofit lnSpcReduction="10000"/>
          </a:bodyPr>
          <a:lstStyle/>
          <a:p>
            <a:r>
              <a:rPr lang="en-US" sz="2400" b="1" dirty="0"/>
              <a:t>Community Engagement</a:t>
            </a:r>
            <a:r>
              <a:rPr lang="en-US" sz="2400" dirty="0"/>
              <a:t>: Local governments engage with residents directly, involving them in data collection processes. This fosters community participation and empowers citizens to contribute to the development agenda.</a:t>
            </a:r>
            <a:endParaRPr lang="en-NG" sz="2400" dirty="0"/>
          </a:p>
          <a:p>
            <a:r>
              <a:rPr lang="en-US" sz="2400" b="1" dirty="0"/>
              <a:t>Evidence for Advocacy</a:t>
            </a:r>
            <a:r>
              <a:rPr lang="en-US" sz="2400" dirty="0"/>
              <a:t>: Local governments use data to advocate for resources and support from higher levels of government. Solid data helps make a case for funding and investments that align with local needs.</a:t>
            </a:r>
          </a:p>
          <a:p>
            <a:r>
              <a:rPr lang="en-US" sz="2400" b="1" dirty="0"/>
              <a:t>Data Trustworthiness</a:t>
            </a:r>
            <a:r>
              <a:rPr lang="en-US" sz="2400" dirty="0"/>
              <a:t>: Locally sourced data enhance credibility and trust among citizens. People are more likely to believe and support policies backed by data collected from their own communities and so on.</a:t>
            </a:r>
            <a:endParaRPr lang="en-NG" sz="2400" dirty="0"/>
          </a:p>
          <a:p>
            <a:pPr marL="0" indent="0">
              <a:buNone/>
            </a:pPr>
            <a:endParaRPr lang="en-NG" dirty="0"/>
          </a:p>
        </p:txBody>
      </p:sp>
    </p:spTree>
    <p:extLst>
      <p:ext uri="{BB962C8B-B14F-4D97-AF65-F5344CB8AC3E}">
        <p14:creationId xmlns:p14="http://schemas.microsoft.com/office/powerpoint/2010/main" val="243298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4285-629C-417C-B3DE-5FA22007C0D3}"/>
              </a:ext>
            </a:extLst>
          </p:cNvPr>
          <p:cNvSpPr>
            <a:spLocks noGrp="1"/>
          </p:cNvSpPr>
          <p:nvPr>
            <p:ph type="title"/>
          </p:nvPr>
        </p:nvSpPr>
        <p:spPr/>
        <p:txBody>
          <a:bodyPr/>
          <a:lstStyle/>
          <a:p>
            <a:pPr algn="ctr"/>
            <a:r>
              <a:rPr lang="en-GB" dirty="0">
                <a:latin typeface="Algerian" panose="04020705040A02060702" pitchFamily="82" charset="0"/>
              </a:rPr>
              <a:t>THE POWER OF DATA</a:t>
            </a:r>
            <a:endParaRPr lang="en-NG" dirty="0">
              <a:latin typeface="Algerian" panose="04020705040A02060702" pitchFamily="82" charset="0"/>
            </a:endParaRPr>
          </a:p>
        </p:txBody>
      </p:sp>
      <p:sp>
        <p:nvSpPr>
          <p:cNvPr id="3" name="Text Placeholder 2">
            <a:extLst>
              <a:ext uri="{FF2B5EF4-FFF2-40B4-BE49-F238E27FC236}">
                <a16:creationId xmlns:a16="http://schemas.microsoft.com/office/drawing/2014/main" id="{6DBD323A-D679-4CD3-92EF-4FBB5379AC50}"/>
              </a:ext>
            </a:extLst>
          </p:cNvPr>
          <p:cNvSpPr>
            <a:spLocks noGrp="1"/>
          </p:cNvSpPr>
          <p:nvPr>
            <p:ph type="body" sz="half" idx="2"/>
          </p:nvPr>
        </p:nvSpPr>
        <p:spPr>
          <a:xfrm>
            <a:off x="530087" y="3429000"/>
            <a:ext cx="11131826" cy="2897257"/>
          </a:xfrm>
        </p:spPr>
        <p:txBody>
          <a:bodyPr>
            <a:noAutofit/>
          </a:bodyPr>
          <a:lstStyle/>
          <a:p>
            <a:r>
              <a:rPr lang="en-US" sz="2400" b="1" dirty="0"/>
              <a:t>Data is often referred to as the new oil, and rightfully so. In our quest for sustainable development, accurate and timely data is the lifeblood that fuels progress. Local Governments, being in direct proximity to the communities they serve, possess a unique advantage in gathering granular data that reflects the ground realities and aspirations of our citizens. From demographic statistics to socio-economic indicators, from infrastructure utilization to environmental trends, the data generated at the local level offers unparalleled insights into the multifaceted challenges and opportunities that shape our national landscape.</a:t>
            </a:r>
            <a:endParaRPr lang="en-NG" sz="2400" b="1" dirty="0"/>
          </a:p>
        </p:txBody>
      </p:sp>
    </p:spTree>
    <p:extLst>
      <p:ext uri="{BB962C8B-B14F-4D97-AF65-F5344CB8AC3E}">
        <p14:creationId xmlns:p14="http://schemas.microsoft.com/office/powerpoint/2010/main" val="655796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2195</TotalTime>
  <Words>2913</Words>
  <Application>Microsoft Office PowerPoint</Application>
  <PresentationFormat>Widescreen</PresentationFormat>
  <Paragraphs>130</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SimSun</vt:lpstr>
      <vt:lpstr>Algerian</vt:lpstr>
      <vt:lpstr>Arial</vt:lpstr>
      <vt:lpstr>Calibri</vt:lpstr>
      <vt:lpstr>Century Gothic</vt:lpstr>
      <vt:lpstr>Times New Roman</vt:lpstr>
      <vt:lpstr>Wingdings</vt:lpstr>
      <vt:lpstr>Wingdings 3</vt:lpstr>
      <vt:lpstr>Ion Boardroom</vt:lpstr>
      <vt:lpstr>SYMPOSIUM AND LOCAL TECH SHOWCASE    - SALTS1.0</vt:lpstr>
      <vt:lpstr>LOCAL GOVERNMENTS AS SOURCES OF RELIABLE DATA FOR SUSTAINABLE NATIONAL DEVELOPMENT; ROLES OF TECHNOLOGY.</vt:lpstr>
      <vt:lpstr>PowerPoint Presentation</vt:lpstr>
      <vt:lpstr>Preamble</vt:lpstr>
      <vt:lpstr>THE THREE TIERS OF GOVERNMENT.</vt:lpstr>
      <vt:lpstr>LOCAL GOVERNMENT AS KEY SOURCE OF DATA.</vt:lpstr>
      <vt:lpstr>LOCAL GOVERNMENT AS KEY SOURCE OF DATA (CONT’D).</vt:lpstr>
      <vt:lpstr>LOCAL GOVERNMENT AS KEY SOURCE OF DATA (CONT’D)</vt:lpstr>
      <vt:lpstr>THE POWER OF DATA</vt:lpstr>
      <vt:lpstr>IMPORTANCE OF RELIABLE DATA for sustainable national development. </vt:lpstr>
      <vt:lpstr>IMPORTANCE OF RELIABLE DATA for sustainable national development (cont’d). </vt:lpstr>
      <vt:lpstr>IMPORTANCE OF RELIABLE DATA for sustainable national development (cont’d). </vt:lpstr>
      <vt:lpstr>DATA COLLECTION ACTIVITIES CONDUCTED BY THE LOCAL GOVERNMENTS.</vt:lpstr>
      <vt:lpstr>DATA COLLECTION ACTIVITIES CONDUCTED BY THE LOCAL GOVERNMENTS (CONT’D).</vt:lpstr>
      <vt:lpstr>LIMITATIONS AND INEFFICIENCIES OF TRADITIONAL DATA COLLECTION.</vt:lpstr>
      <vt:lpstr>PowerPoint Presentation</vt:lpstr>
      <vt:lpstr>LIMITATIONS AND INEFFICIENCIES OF TRADITIONAL DATA COLLECTION (CONT’D).</vt:lpstr>
      <vt:lpstr>HOW TECHNOLOGY CAN REVOLUTIONIZE DATA COLLECTION AND ANALYTICS.</vt:lpstr>
      <vt:lpstr>HOW TECHNOLOGY CAN REVOLUTIONIZE DATA COLLECTION AND ANALYTICS (CONT’D).</vt:lpstr>
      <vt:lpstr>HOW TECHNOLOGY CAN REVOLUTIONIZE DATA COLLECTION PROCESSES (CONT’D).</vt:lpstr>
      <vt:lpstr>CHALLENGES IN THE ADOPTION OF TECHNOLOGY AT THE LOCAL GOVT LEVEL.</vt:lpstr>
      <vt:lpstr>CHALLENGES IN THE ADOPTION OF TECHNOLOGY (CONT’D).</vt:lpstr>
      <vt:lpstr>CHALLENGES IN THE ADOPTION OF TECHNOLOGY (CONT’D).</vt:lpstr>
      <vt:lpstr>CHALLENGES IN THE ADOPTION OF TECHNOLOGY (CONT’D).</vt:lpstr>
      <vt:lpstr>Strategies to overcome THE CHALLENGES IN THE FULL ADOPTION OF TECHNOLOGY AT THE LOCAL GOVTS.</vt:lpstr>
      <vt:lpstr>Strategies to overcome THE CHALLENGES IN THE FULL ADOPTION OF TECHNOLOGY AT THE LOCAL GOVTS (CONT’D).</vt:lpstr>
      <vt:lpstr>Strategies to overcome THE CHALLENGES IN THE FULL ADOPTION OF TECHNOLOGY AT THE LOCAL GOVTS (CONT’D).</vt:lpstr>
      <vt:lpstr>CROSS ROAD: Reliable Grassroots’ Data to the Rescue</vt:lpstr>
      <vt:lpstr>PowerPoint Presentation</vt:lpstr>
      <vt:lpstr>CROSS ROAD: Reliable Grassroots’ Data to the Rescue (Cont’d)</vt:lpstr>
      <vt:lpstr>PowerPoint Presentation</vt:lpstr>
      <vt:lpstr>CROSS ROAD: Reliable Grassroots’ Data to the Rescue (Cont’d)</vt:lpstr>
      <vt:lpstr>CONCLUSION</vt:lpstr>
      <vt:lpstr>     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BIT-TechHUB</dc:creator>
  <cp:lastModifiedBy>MIU</cp:lastModifiedBy>
  <cp:revision>158</cp:revision>
  <cp:lastPrinted>2023-09-05T07:26:49Z</cp:lastPrinted>
  <dcterms:created xsi:type="dcterms:W3CDTF">2023-08-17T11:08:40Z</dcterms:created>
  <dcterms:modified xsi:type="dcterms:W3CDTF">2023-09-05T09:15:51Z</dcterms:modified>
</cp:coreProperties>
</file>